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36" r:id="rId2"/>
    <p:sldId id="342" r:id="rId3"/>
    <p:sldId id="358" r:id="rId4"/>
    <p:sldId id="359" r:id="rId5"/>
    <p:sldId id="360" r:id="rId6"/>
    <p:sldId id="355" r:id="rId7"/>
    <p:sldId id="256" r:id="rId8"/>
    <p:sldId id="357" r:id="rId9"/>
    <p:sldId id="325" r:id="rId10"/>
    <p:sldId id="328" r:id="rId11"/>
    <p:sldId id="329" r:id="rId12"/>
    <p:sldId id="332" r:id="rId13"/>
    <p:sldId id="343" r:id="rId14"/>
    <p:sldId id="344" r:id="rId15"/>
    <p:sldId id="347" r:id="rId16"/>
    <p:sldId id="349" r:id="rId17"/>
    <p:sldId id="356" r:id="rId18"/>
    <p:sldId id="348" r:id="rId19"/>
    <p:sldId id="353" r:id="rId20"/>
    <p:sldId id="335" r:id="rId21"/>
    <p:sldId id="346" r:id="rId22"/>
    <p:sldId id="354" r:id="rId23"/>
    <p:sldId id="333" r:id="rId24"/>
    <p:sldId id="351" r:id="rId25"/>
    <p:sldId id="352" r:id="rId2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Brown" initials="JB"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FD6"/>
    <a:srgbClr val="000000"/>
    <a:srgbClr val="48A942"/>
    <a:srgbClr val="003D7D"/>
    <a:srgbClr val="C8E59A"/>
    <a:srgbClr val="FFFF99"/>
    <a:srgbClr val="FFFFCC"/>
    <a:srgbClr val="B2E4AE"/>
    <a:srgbClr val="3EA43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467" autoAdjust="0"/>
    <p:restoredTop sz="75601" autoAdjust="0"/>
  </p:normalViewPr>
  <p:slideViewPr>
    <p:cSldViewPr>
      <p:cViewPr>
        <p:scale>
          <a:sx n="80" d="100"/>
          <a:sy n="80" d="100"/>
        </p:scale>
        <p:origin x="-24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718942A-7920-4F76-ACD5-9F547F5F577D}" type="datetimeFigureOut">
              <a:rPr lang="en-GB" smtClean="0"/>
              <a:t>07/02/2017</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208E132B-1838-4AA2-80A9-CFE37CC7ED86}" type="slidenum">
              <a:rPr lang="en-GB" smtClean="0"/>
              <a:t>‹#›</a:t>
            </a:fld>
            <a:endParaRPr lang="en-GB"/>
          </a:p>
        </p:txBody>
      </p:sp>
    </p:spTree>
    <p:extLst>
      <p:ext uri="{BB962C8B-B14F-4D97-AF65-F5344CB8AC3E}">
        <p14:creationId xmlns:p14="http://schemas.microsoft.com/office/powerpoint/2010/main" val="781228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About this resource</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1</a:t>
            </a:fld>
            <a:endParaRPr lang="en-GB"/>
          </a:p>
        </p:txBody>
      </p:sp>
    </p:spTree>
    <p:extLst>
      <p:ext uri="{BB962C8B-B14F-4D97-AF65-F5344CB8AC3E}">
        <p14:creationId xmlns:p14="http://schemas.microsoft.com/office/powerpoint/2010/main" val="3942614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 map</a:t>
            </a: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aseline="0" dirty="0"/>
              <a:t>Example answers (“</a:t>
            </a:r>
            <a:r>
              <a:rPr lang="en-GB" sz="1200" dirty="0"/>
              <a:t>What biochemistry careers can you think of?”).</a:t>
            </a:r>
            <a:endParaRPr lang="en-GB" baseline="0" dirty="0"/>
          </a:p>
          <a:p>
            <a:endParaRPr lang="en-GB" baseline="0" dirty="0"/>
          </a:p>
          <a:p>
            <a:r>
              <a:rPr lang="en-GB" baseline="0" dirty="0"/>
              <a:t>Adapted from: </a:t>
            </a:r>
          </a:p>
          <a:p>
            <a:pPr marL="171450" indent="-171450">
              <a:buFont typeface="Wingdings" panose="05000000000000000000" pitchFamily="2" charset="2"/>
              <a:buChar char="§"/>
            </a:pPr>
            <a:r>
              <a:rPr lang="en-GB" baseline="0" dirty="0"/>
              <a:t>www.biochemistry.org/Portals/0/Education/Docs/Biochem_Booklet_web%20NEW.pdf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www.biochemistry.org/Portals/0/Education/Docs/Industry%20resource%20Web%20PDF.pdf</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10</a:t>
            </a:fld>
            <a:endParaRPr lang="en-GB"/>
          </a:p>
        </p:txBody>
      </p:sp>
    </p:spTree>
    <p:extLst>
      <p:ext uri="{BB962C8B-B14F-4D97-AF65-F5344CB8AC3E}">
        <p14:creationId xmlns:p14="http://schemas.microsoft.com/office/powerpoint/2010/main" val="2044828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 map</a:t>
            </a:r>
          </a:p>
          <a:p>
            <a:endParaRPr lang="en-GB"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aseline="0" dirty="0"/>
              <a:t>Example answers (“</a:t>
            </a:r>
            <a:r>
              <a:rPr lang="en-GB" sz="1200" dirty="0"/>
              <a:t>What might you study?”).</a:t>
            </a:r>
          </a:p>
          <a:p>
            <a:pPr marL="0" indent="0">
              <a:buFontTx/>
              <a:buNone/>
            </a:pPr>
            <a:endParaRPr lang="en-GB" baseline="0" dirty="0"/>
          </a:p>
          <a:p>
            <a:pPr marL="0" indent="0">
              <a:buFontTx/>
              <a:buNone/>
            </a:pPr>
            <a:r>
              <a:rPr lang="en-GB" baseline="0" dirty="0"/>
              <a:t>Adapted from: </a:t>
            </a:r>
          </a:p>
          <a:p>
            <a:pPr marL="171450" indent="-171450">
              <a:buFont typeface="Arial" panose="020B0604020202020204" pitchFamily="34" charset="0"/>
              <a:buChar char="•"/>
            </a:pPr>
            <a:r>
              <a:rPr lang="en-GB" baseline="0" dirty="0"/>
              <a:t>www.biochemistry.org/Portals/0/Education/Docs/Biochemistry%20Prospectus%202016.pdf</a:t>
            </a:r>
          </a:p>
          <a:p>
            <a:endParaRPr lang="en-GB" dirty="0"/>
          </a:p>
        </p:txBody>
      </p:sp>
      <p:sp>
        <p:nvSpPr>
          <p:cNvPr id="4" name="Slide Number Placeholder 3"/>
          <p:cNvSpPr>
            <a:spLocks noGrp="1"/>
          </p:cNvSpPr>
          <p:nvPr>
            <p:ph type="sldNum" sz="quarter" idx="10"/>
          </p:nvPr>
        </p:nvSpPr>
        <p:spPr/>
        <p:txBody>
          <a:bodyPr/>
          <a:lstStyle/>
          <a:p>
            <a:fld id="{208E132B-1838-4AA2-80A9-CFE37CC7ED86}" type="slidenum">
              <a:rPr lang="en-GB" smtClean="0"/>
              <a:t>11</a:t>
            </a:fld>
            <a:endParaRPr lang="en-GB"/>
          </a:p>
        </p:txBody>
      </p:sp>
    </p:spTree>
    <p:extLst>
      <p:ext uri="{BB962C8B-B14F-4D97-AF65-F5344CB8AC3E}">
        <p14:creationId xmlns:p14="http://schemas.microsoft.com/office/powerpoint/2010/main" val="39269224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 map</a:t>
            </a:r>
          </a:p>
          <a:p>
            <a:pPr marL="0" indent="0">
              <a:buFontTx/>
              <a:buNone/>
            </a:pPr>
            <a:endParaRPr lang="en-GB" b="1" dirty="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dirty="0"/>
              <a:t>Example answers</a:t>
            </a:r>
            <a:r>
              <a:rPr lang="en-GB" baseline="0" dirty="0"/>
              <a:t> (</a:t>
            </a:r>
            <a:r>
              <a:rPr lang="en-GB" sz="1200" dirty="0"/>
              <a:t>“What skills might you develop?”).</a:t>
            </a:r>
            <a:endParaRPr lang="en-GB" dirty="0"/>
          </a:p>
          <a:p>
            <a:pPr marL="0" indent="0">
              <a:buFontTx/>
              <a:buNone/>
            </a:pPr>
            <a:endParaRPr lang="en-GB" dirty="0"/>
          </a:p>
          <a:p>
            <a:pPr marL="0" indent="0">
              <a:buFontTx/>
              <a:buNone/>
            </a:pPr>
            <a:r>
              <a:rPr lang="en-GB" dirty="0"/>
              <a:t>Adapted</a:t>
            </a:r>
            <a:r>
              <a:rPr lang="en-GB" baseline="0" dirty="0"/>
              <a:t> from:</a:t>
            </a:r>
          </a:p>
          <a:p>
            <a:pPr marL="171450" indent="-171450">
              <a:buFont typeface="Wingdings" panose="05000000000000000000" pitchFamily="2" charset="2"/>
              <a:buChar char="§"/>
            </a:pPr>
            <a:r>
              <a:rPr lang="en-GB" dirty="0"/>
              <a:t>www.biochemistry.org/Portals/0/Education/Docs/Biochem_Booklet_web%20NEW.pdf </a:t>
            </a:r>
          </a:p>
          <a:p>
            <a:pPr marL="171450" indent="-171450">
              <a:buFont typeface="Wingdings" panose="05000000000000000000" pitchFamily="2" charset="2"/>
              <a:buChar char="§"/>
            </a:pPr>
            <a:r>
              <a:rPr lang="en-GB" dirty="0"/>
              <a:t>www.biochemistry.org/Portals/0/Education/Docs/Industry%20resource%20Web%20PDF.pdf</a:t>
            </a:r>
          </a:p>
          <a:p>
            <a:pPr marL="171450" indent="-171450">
              <a:buFont typeface="Wingdings" panose="05000000000000000000" pitchFamily="2" charset="2"/>
              <a:buChar char="§"/>
            </a:pPr>
            <a:r>
              <a:rPr lang="en-GB" dirty="0"/>
              <a:t>www.biochemistry.org/LinkClick.aspx?fileticket=LgzuE6NI84U%3d&amp;tabid=791</a:t>
            </a:r>
          </a:p>
          <a:p>
            <a:pPr marL="171450" indent="-171450">
              <a:buFont typeface="Wingdings" panose="05000000000000000000" pitchFamily="2" charset="2"/>
              <a:buChar char="§"/>
            </a:pPr>
            <a:r>
              <a:rPr lang="en-GB" dirty="0"/>
              <a:t>www.biochemistry.org/Education/Schoolsandcolleges/Biochemistrycourses.aspx</a:t>
            </a:r>
          </a:p>
        </p:txBody>
      </p:sp>
      <p:sp>
        <p:nvSpPr>
          <p:cNvPr id="4" name="Slide Number Placeholder 3"/>
          <p:cNvSpPr>
            <a:spLocks noGrp="1"/>
          </p:cNvSpPr>
          <p:nvPr>
            <p:ph type="sldNum" sz="quarter" idx="10"/>
          </p:nvPr>
        </p:nvSpPr>
        <p:spPr/>
        <p:txBody>
          <a:bodyPr/>
          <a:lstStyle/>
          <a:p>
            <a:fld id="{208E132B-1838-4AA2-80A9-CFE37CC7ED86}" type="slidenum">
              <a:rPr lang="en-GB" smtClean="0"/>
              <a:t>12</a:t>
            </a:fld>
            <a:endParaRPr lang="en-GB"/>
          </a:p>
        </p:txBody>
      </p:sp>
    </p:spTree>
    <p:extLst>
      <p:ext uri="{BB962C8B-B14F-4D97-AF65-F5344CB8AC3E}">
        <p14:creationId xmlns:p14="http://schemas.microsoft.com/office/powerpoint/2010/main" val="878045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Make</a:t>
            </a:r>
            <a:r>
              <a:rPr lang="en-GB" b="1" baseline="0" dirty="0"/>
              <a:t> a Difference </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Highlights</a:t>
            </a:r>
            <a:r>
              <a:rPr lang="en-GB" sz="1200" kern="1200" baseline="0" dirty="0">
                <a:solidFill>
                  <a:schemeClr val="tx1"/>
                </a:solidFill>
                <a:effectLst/>
                <a:latin typeface="+mn-lt"/>
                <a:ea typeface="+mn-ea"/>
                <a:cs typeface="+mn-cs"/>
              </a:rPr>
              <a:t> career paths biologists might take, including workplaces, job titles and courses.</a:t>
            </a:r>
            <a:endParaRPr lang="en-GB" sz="1200" kern="1200" dirty="0">
              <a:solidFill>
                <a:schemeClr val="tx1"/>
              </a:solidFill>
              <a:effectLst/>
              <a:latin typeface="+mn-lt"/>
              <a:ea typeface="+mn-ea"/>
              <a:cs typeface="+mn-cs"/>
            </a:endParaRPr>
          </a:p>
          <a:p>
            <a:pPr marL="628650" lvl="1" indent="-171450">
              <a:buFont typeface="Wingdings" panose="05000000000000000000" pitchFamily="2" charset="2"/>
              <a:buChar char="§"/>
            </a:pPr>
            <a:r>
              <a:rPr lang="en-GB" sz="1200" kern="1200" dirty="0">
                <a:solidFill>
                  <a:schemeClr val="tx1"/>
                </a:solidFill>
                <a:effectLst/>
                <a:latin typeface="+mn-lt"/>
                <a:ea typeface="+mn-ea"/>
                <a:cs typeface="+mn-cs"/>
              </a:rPr>
              <a:t>Resource was jointly developed by the Biochemical Society, British Ecological Society, British Pharmacological Society, Microbiology Society, Society for Experimental Biology, Royal Society of Biology and The Physiological Society.</a:t>
            </a:r>
          </a:p>
        </p:txBody>
      </p:sp>
      <p:sp>
        <p:nvSpPr>
          <p:cNvPr id="4" name="Slide Number Placeholder 3"/>
          <p:cNvSpPr>
            <a:spLocks noGrp="1"/>
          </p:cNvSpPr>
          <p:nvPr>
            <p:ph type="sldNum" sz="quarter" idx="10"/>
          </p:nvPr>
        </p:nvSpPr>
        <p:spPr/>
        <p:txBody>
          <a:bodyPr/>
          <a:lstStyle/>
          <a:p>
            <a:fld id="{208E132B-1838-4AA2-80A9-CFE37CC7ED86}" type="slidenum">
              <a:rPr lang="en-GB" smtClean="0"/>
              <a:t>13</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Spotlight</a:t>
            </a:r>
            <a:r>
              <a:rPr lang="en-GB" b="1" baseline="0" dirty="0"/>
              <a:t> on the Life Sciences</a:t>
            </a:r>
            <a:endParaRPr lang="en-GB" b="1" dirty="0"/>
          </a:p>
          <a:p>
            <a:pPr marL="628650" lvl="1" indent="-171450">
              <a:buFont typeface="Wingdings" panose="05000000000000000000" pitchFamily="2" charset="2"/>
              <a:buChar char="§"/>
            </a:pPr>
            <a:r>
              <a:rPr lang="en-GB" dirty="0"/>
              <a:t>Guide to biology careers.</a:t>
            </a:r>
          </a:p>
          <a:p>
            <a:pPr marL="628650" lvl="1" indent="-171450">
              <a:buFont typeface="Wingdings" panose="05000000000000000000" pitchFamily="2" charset="2"/>
              <a:buChar char="§"/>
            </a:pPr>
            <a:r>
              <a:rPr lang="en-GB" dirty="0"/>
              <a:t>Features a collection of articles and interviews from </a:t>
            </a:r>
            <a:r>
              <a:rPr lang="en-GB" b="1" i="0" dirty="0"/>
              <a:t>The Biologist </a:t>
            </a:r>
            <a:r>
              <a:rPr lang="en-GB" dirty="0"/>
              <a:t>magazine,</a:t>
            </a:r>
            <a:r>
              <a:rPr lang="en-GB" baseline="0" dirty="0"/>
              <a:t> and </a:t>
            </a:r>
            <a:r>
              <a:rPr lang="en-GB" dirty="0"/>
              <a:t>covers a broad range of bioscience fields.</a:t>
            </a:r>
          </a:p>
        </p:txBody>
      </p:sp>
      <p:sp>
        <p:nvSpPr>
          <p:cNvPr id="4" name="Slide Number Placeholder 3"/>
          <p:cNvSpPr>
            <a:spLocks noGrp="1"/>
          </p:cNvSpPr>
          <p:nvPr>
            <p:ph type="sldNum" sz="quarter" idx="10"/>
          </p:nvPr>
        </p:nvSpPr>
        <p:spPr/>
        <p:txBody>
          <a:bodyPr/>
          <a:lstStyle/>
          <a:p>
            <a:fld id="{208E132B-1838-4AA2-80A9-CFE37CC7ED86}" type="slidenum">
              <a:rPr lang="en-GB" smtClean="0"/>
              <a:t>14</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a:t>
            </a:r>
            <a:r>
              <a:rPr lang="en-GB" b="1" dirty="0" smtClean="0"/>
              <a:t>2: </a:t>
            </a:r>
            <a:r>
              <a:rPr lang="en-GB" b="1" dirty="0"/>
              <a:t>Career Profile Card/Pitch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(Delete</a:t>
            </a:r>
            <a:r>
              <a:rPr lang="en-GB" b="0" baseline="0" dirty="0"/>
              <a:t> career profile card/pitch as appropriate)</a:t>
            </a: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15</a:t>
            </a:fld>
            <a:endParaRPr lang="en-GB"/>
          </a:p>
        </p:txBody>
      </p:sp>
    </p:spTree>
    <p:extLst>
      <p:ext uri="{BB962C8B-B14F-4D97-AF65-F5344CB8AC3E}">
        <p14:creationId xmlns:p14="http://schemas.microsoft.com/office/powerpoint/2010/main" val="28371897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Becoming a Biologist</a:t>
            </a:r>
            <a:endParaRPr lang="en-GB" b="1" baseline="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Booklet</a:t>
            </a:r>
            <a:r>
              <a:rPr lang="en-GB" baseline="0" dirty="0"/>
              <a:t> </a:t>
            </a:r>
            <a:r>
              <a:rPr lang="en-GB" dirty="0"/>
              <a:t>contains information on different types of biological degree and their alternatives, qualifications students will need to study them, skills gained from biological studies, and advice about careers students can do after graduating.</a:t>
            </a:r>
          </a:p>
        </p:txBody>
      </p:sp>
      <p:sp>
        <p:nvSpPr>
          <p:cNvPr id="4" name="Slide Number Placeholder 3"/>
          <p:cNvSpPr>
            <a:spLocks noGrp="1"/>
          </p:cNvSpPr>
          <p:nvPr>
            <p:ph type="sldNum" sz="quarter" idx="10"/>
          </p:nvPr>
        </p:nvSpPr>
        <p:spPr/>
        <p:txBody>
          <a:bodyPr/>
          <a:lstStyle/>
          <a:p>
            <a:fld id="{208E132B-1838-4AA2-80A9-CFE37CC7ED86}" type="slidenum">
              <a:rPr lang="en-GB" smtClean="0"/>
              <a:t>16</a:t>
            </a:fld>
            <a:endParaRPr lang="en-GB"/>
          </a:p>
        </p:txBody>
      </p:sp>
    </p:spTree>
    <p:extLst>
      <p:ext uri="{BB962C8B-B14F-4D97-AF65-F5344CB8AC3E}">
        <p14:creationId xmlns:p14="http://schemas.microsoft.com/office/powerpoint/2010/main" val="28203810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Careers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Biochemistry</a:t>
            </a:r>
            <a:r>
              <a:rPr lang="en-GB" b="1"/>
              <a:t>: </a:t>
            </a:r>
            <a:r>
              <a:rPr lang="en-GB" b="1" smtClean="0"/>
              <a:t>the </a:t>
            </a:r>
            <a:r>
              <a:rPr lang="en-GB" b="1" dirty="0"/>
              <a:t>career guide</a:t>
            </a:r>
            <a:endParaRPr lang="en-GB" b="1" baseline="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Booklet</a:t>
            </a:r>
            <a:r>
              <a:rPr lang="en-GB" baseline="0" dirty="0"/>
              <a:t> </a:t>
            </a:r>
            <a:r>
              <a:rPr lang="en-GB" dirty="0"/>
              <a:t>contains information on biochemistry further education courses, what students might study at university, the transferable skills they could gain, careers options and also profiles</a:t>
            </a:r>
            <a:r>
              <a:rPr lang="en-GB" baseline="0" dirty="0"/>
              <a:t> of biochemists</a:t>
            </a:r>
            <a:r>
              <a:rPr lang="en-GB" dirty="0"/>
              <a:t>.</a:t>
            </a:r>
          </a:p>
        </p:txBody>
      </p:sp>
      <p:sp>
        <p:nvSpPr>
          <p:cNvPr id="4" name="Slide Number Placeholder 3"/>
          <p:cNvSpPr>
            <a:spLocks noGrp="1"/>
          </p:cNvSpPr>
          <p:nvPr>
            <p:ph type="sldNum" sz="quarter" idx="10"/>
          </p:nvPr>
        </p:nvSpPr>
        <p:spPr/>
        <p:txBody>
          <a:bodyPr/>
          <a:lstStyle/>
          <a:p>
            <a:fld id="{208E132B-1838-4AA2-80A9-CFE37CC7ED86}" type="slidenum">
              <a:rPr lang="en-GB" smtClean="0"/>
              <a:t>17</a:t>
            </a:fld>
            <a:endParaRPr lang="en-GB"/>
          </a:p>
        </p:txBody>
      </p:sp>
    </p:spTree>
    <p:extLst>
      <p:ext uri="{BB962C8B-B14F-4D97-AF65-F5344CB8AC3E}">
        <p14:creationId xmlns:p14="http://schemas.microsoft.com/office/powerpoint/2010/main" val="2820381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a:t>
            </a:r>
            <a:r>
              <a:rPr lang="en-GB" b="1" dirty="0" smtClean="0"/>
              <a:t>3: </a:t>
            </a:r>
            <a:r>
              <a:rPr lang="en-GB" b="1" dirty="0"/>
              <a:t>Bingo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18</a:t>
            </a:fld>
            <a:endParaRPr lang="en-GB"/>
          </a:p>
        </p:txBody>
      </p:sp>
    </p:spTree>
    <p:extLst>
      <p:ext uri="{BB962C8B-B14F-4D97-AF65-F5344CB8AC3E}">
        <p14:creationId xmlns:p14="http://schemas.microsoft.com/office/powerpoint/2010/main" val="4154797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for students</a:t>
            </a:r>
          </a:p>
        </p:txBody>
      </p:sp>
      <p:sp>
        <p:nvSpPr>
          <p:cNvPr id="4" name="Slide Number Placeholder 3"/>
          <p:cNvSpPr>
            <a:spLocks noGrp="1"/>
          </p:cNvSpPr>
          <p:nvPr>
            <p:ph type="sldNum" sz="quarter" idx="10"/>
          </p:nvPr>
        </p:nvSpPr>
        <p:spPr/>
        <p:txBody>
          <a:bodyPr/>
          <a:lstStyle/>
          <a:p>
            <a:fld id="{208E132B-1838-4AA2-80A9-CFE37CC7ED86}" type="slidenum">
              <a:rPr lang="en-GB" smtClean="0"/>
              <a:t>19</a:t>
            </a:fld>
            <a:endParaRPr lang="en-GB"/>
          </a:p>
        </p:txBody>
      </p:sp>
    </p:spTree>
    <p:extLst>
      <p:ext uri="{BB962C8B-B14F-4D97-AF65-F5344CB8AC3E}">
        <p14:creationId xmlns:p14="http://schemas.microsoft.com/office/powerpoint/2010/main" val="968709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Overview of resource</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2</a:t>
            </a:fld>
            <a:endParaRPr lang="en-GB"/>
          </a:p>
        </p:txBody>
      </p:sp>
    </p:spTree>
    <p:extLst>
      <p:ext uri="{BB962C8B-B14F-4D97-AF65-F5344CB8AC3E}">
        <p14:creationId xmlns:p14="http://schemas.microsoft.com/office/powerpoint/2010/main" val="39426142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for students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baseline="0" dirty="0"/>
              <a:t>Career profiles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a:t>Profiles of individuals who have studied biochemistry and know in a variety of jobs.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a:t>Information on duties and responsibilities, skills used and career paths.</a:t>
            </a:r>
          </a:p>
        </p:txBody>
      </p:sp>
      <p:sp>
        <p:nvSpPr>
          <p:cNvPr id="4" name="Slide Number Placeholder 3"/>
          <p:cNvSpPr>
            <a:spLocks noGrp="1"/>
          </p:cNvSpPr>
          <p:nvPr>
            <p:ph type="sldNum" sz="quarter" idx="10"/>
          </p:nvPr>
        </p:nvSpPr>
        <p:spPr/>
        <p:txBody>
          <a:bodyPr/>
          <a:lstStyle/>
          <a:p>
            <a:fld id="{208E132B-1838-4AA2-80A9-CFE37CC7ED86}" type="slidenum">
              <a:rPr lang="en-GB" smtClean="0"/>
              <a:t>20</a:t>
            </a:fld>
            <a:endParaRPr lang="en-GB"/>
          </a:p>
        </p:txBody>
      </p:sp>
    </p:spTree>
    <p:extLst>
      <p:ext uri="{BB962C8B-B14F-4D97-AF65-F5344CB8AC3E}">
        <p14:creationId xmlns:p14="http://schemas.microsoft.com/office/powerpoint/2010/main" val="93121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for students</a:t>
            </a:r>
          </a:p>
          <a:p>
            <a:pPr marL="0" indent="0">
              <a:buFontTx/>
              <a:buNone/>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indent="-171450">
              <a:buFont typeface="Wingdings" panose="05000000000000000000" pitchFamily="2" charset="2"/>
              <a:buChar char="§"/>
            </a:pPr>
            <a:r>
              <a:rPr lang="en-GB" b="1" baseline="0" dirty="0" err="1"/>
              <a:t>BioPathways</a:t>
            </a:r>
            <a:endParaRPr lang="en-GB" b="1" baseline="0" dirty="0"/>
          </a:p>
          <a:p>
            <a:pPr marL="628650" lvl="1" indent="-171450">
              <a:buFont typeface="Wingdings" panose="05000000000000000000" pitchFamily="2" charset="2"/>
              <a:buChar char="§"/>
            </a:pPr>
            <a:r>
              <a:rPr lang="en-GB" baseline="0" dirty="0"/>
              <a:t>Seven short interviews featuring individuals, who have studied bioscience degrees, discussing their career paths and current work.</a:t>
            </a:r>
          </a:p>
          <a:p>
            <a:pPr marL="628650" lvl="1" indent="-171450">
              <a:buFont typeface="Wingdings" panose="05000000000000000000" pitchFamily="2" charset="2"/>
              <a:buChar char="§"/>
            </a:pPr>
            <a:r>
              <a:rPr lang="en-GB" baseline="0" dirty="0"/>
              <a:t>Project organised by Elizabeth Granger at the University of Manchester and funded by the Biochemistry Society’s Scientific Outreach Grant scheme.</a:t>
            </a:r>
          </a:p>
        </p:txBody>
      </p:sp>
      <p:sp>
        <p:nvSpPr>
          <p:cNvPr id="4" name="Slide Number Placeholder 3"/>
          <p:cNvSpPr>
            <a:spLocks noGrp="1"/>
          </p:cNvSpPr>
          <p:nvPr>
            <p:ph type="sldNum" sz="quarter" idx="10"/>
          </p:nvPr>
        </p:nvSpPr>
        <p:spPr/>
        <p:txBody>
          <a:bodyPr/>
          <a:lstStyle/>
          <a:p>
            <a:fld id="{208E132B-1838-4AA2-80A9-CFE37CC7ED86}" type="slidenum">
              <a:rPr lang="en-GB" smtClean="0"/>
              <a:t>21</a:t>
            </a:fld>
            <a:endParaRPr lang="en-GB"/>
          </a:p>
        </p:txBody>
      </p:sp>
    </p:spTree>
    <p:extLst>
      <p:ext uri="{BB962C8B-B14F-4D97-AF65-F5344CB8AC3E}">
        <p14:creationId xmlns:p14="http://schemas.microsoft.com/office/powerpoint/2010/main" val="9312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for students</a:t>
            </a:r>
          </a:p>
        </p:txBody>
      </p:sp>
      <p:sp>
        <p:nvSpPr>
          <p:cNvPr id="4" name="Slide Number Placeholder 3"/>
          <p:cNvSpPr>
            <a:spLocks noGrp="1"/>
          </p:cNvSpPr>
          <p:nvPr>
            <p:ph type="sldNum" sz="quarter" idx="10"/>
          </p:nvPr>
        </p:nvSpPr>
        <p:spPr/>
        <p:txBody>
          <a:bodyPr/>
          <a:lstStyle/>
          <a:p>
            <a:fld id="{208E132B-1838-4AA2-80A9-CFE37CC7ED86}" type="slidenum">
              <a:rPr lang="en-GB" smtClean="0"/>
              <a:t>22</a:t>
            </a:fld>
            <a:endParaRPr lang="en-GB"/>
          </a:p>
        </p:txBody>
      </p:sp>
    </p:spTree>
    <p:extLst>
      <p:ext uri="{BB962C8B-B14F-4D97-AF65-F5344CB8AC3E}">
        <p14:creationId xmlns:p14="http://schemas.microsoft.com/office/powerpoint/2010/main" val="2144312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t>Biochemistry: The Molecules of Life</a:t>
            </a:r>
          </a:p>
          <a:p>
            <a:endParaRPr lang="en-GB" sz="1200" b="1" dirty="0">
              <a:solidFill>
                <a:srgbClr val="003D7D"/>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kern="1200" dirty="0">
                <a:solidFill>
                  <a:schemeClr val="tx1"/>
                </a:solidFill>
                <a:effectLst/>
                <a:latin typeface="+mn-lt"/>
                <a:ea typeface="+mn-ea"/>
                <a:cs typeface="+mn-cs"/>
              </a:rPr>
              <a:t>MOOC (Massive Open Online Course) provides an introduction to biochemistry, exploring its impact on bioenergy and health, and the diversity of career paths available</a:t>
            </a:r>
            <a:r>
              <a:rPr lang="en-GB" sz="1200" kern="1200" dirty="0" smtClean="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kern="1200" dirty="0" smtClean="0">
                <a:solidFill>
                  <a:schemeClr val="tx1"/>
                </a:solidFill>
                <a:effectLst/>
                <a:latin typeface="+mn-lt"/>
                <a:ea typeface="+mn-ea"/>
                <a:cs typeface="+mn-cs"/>
              </a:rPr>
              <a:t>Duration 3 weeks,</a:t>
            </a:r>
            <a:r>
              <a:rPr lang="en-GB" sz="1200" b="0" kern="1200" baseline="0" dirty="0" smtClean="0">
                <a:solidFill>
                  <a:schemeClr val="tx1"/>
                </a:solidFill>
                <a:effectLst/>
                <a:latin typeface="+mn-lt"/>
                <a:ea typeface="+mn-ea"/>
                <a:cs typeface="+mn-cs"/>
              </a:rPr>
              <a:t> 3 hours per week</a:t>
            </a:r>
            <a:endParaRPr lang="en-GB" sz="1200" b="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200" b="0" kern="1200" dirty="0" smtClean="0">
                <a:solidFill>
                  <a:schemeClr val="tx1"/>
                </a:solidFill>
                <a:effectLst/>
                <a:latin typeface="+mn-lt"/>
                <a:ea typeface="+mn-ea"/>
                <a:cs typeface="+mn-cs"/>
              </a:rPr>
              <a:t>Created </a:t>
            </a:r>
            <a:r>
              <a:rPr lang="en-GB" sz="1200" b="0" kern="1200" dirty="0">
                <a:solidFill>
                  <a:schemeClr val="tx1"/>
                </a:solidFill>
                <a:effectLst/>
                <a:latin typeface="+mn-lt"/>
                <a:ea typeface="+mn-ea"/>
                <a:cs typeface="+mn-cs"/>
              </a:rPr>
              <a:t>jointly by University</a:t>
            </a:r>
            <a:r>
              <a:rPr lang="en-GB" sz="1200" b="0" kern="1200" baseline="0" dirty="0">
                <a:solidFill>
                  <a:schemeClr val="tx1"/>
                </a:solidFill>
                <a:effectLst/>
                <a:latin typeface="+mn-lt"/>
                <a:ea typeface="+mn-ea"/>
                <a:cs typeface="+mn-cs"/>
              </a:rPr>
              <a:t> of East Anglia and Biochemical Society.</a:t>
            </a:r>
            <a:endParaRPr lang="en-GB" sz="1200" b="1" dirty="0">
              <a:solidFill>
                <a:srgbClr val="003D7D"/>
              </a:solidFill>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23</a:t>
            </a:fld>
            <a:endParaRPr lang="en-GB"/>
          </a:p>
        </p:txBody>
      </p:sp>
    </p:spTree>
    <p:extLst>
      <p:ext uri="{BB962C8B-B14F-4D97-AF65-F5344CB8AC3E}">
        <p14:creationId xmlns:p14="http://schemas.microsoft.com/office/powerpoint/2010/main" val="28599093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Activity </a:t>
            </a:r>
            <a:r>
              <a:rPr lang="en-GB" sz="1200" b="1" dirty="0" smtClean="0"/>
              <a:t>4:</a:t>
            </a:r>
            <a:r>
              <a:rPr lang="en-GB" sz="1200" b="1" baseline="0" dirty="0" smtClean="0"/>
              <a:t> </a:t>
            </a:r>
            <a:r>
              <a:rPr lang="en-GB" sz="1200" b="1" baseline="0" dirty="0"/>
              <a:t>Discussion</a:t>
            </a:r>
            <a:endParaRPr lang="en-GB" sz="1200" b="0" dirty="0"/>
          </a:p>
        </p:txBody>
      </p:sp>
      <p:sp>
        <p:nvSpPr>
          <p:cNvPr id="4" name="Slide Number Placeholder 3"/>
          <p:cNvSpPr>
            <a:spLocks noGrp="1"/>
          </p:cNvSpPr>
          <p:nvPr>
            <p:ph type="sldNum" sz="quarter" idx="10"/>
          </p:nvPr>
        </p:nvSpPr>
        <p:spPr/>
        <p:txBody>
          <a:bodyPr/>
          <a:lstStyle/>
          <a:p>
            <a:fld id="{208E132B-1838-4AA2-80A9-CFE37CC7ED86}" type="slidenum">
              <a:rPr lang="en-GB" smtClean="0"/>
              <a:t>24</a:t>
            </a:fld>
            <a:endParaRPr lang="en-GB"/>
          </a:p>
        </p:txBody>
      </p:sp>
    </p:spTree>
    <p:extLst>
      <p:ext uri="{BB962C8B-B14F-4D97-AF65-F5344CB8AC3E}">
        <p14:creationId xmlns:p14="http://schemas.microsoft.com/office/powerpoint/2010/main" val="3927395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Activity </a:t>
            </a:r>
            <a:r>
              <a:rPr lang="en-GB" sz="1200" b="1" smtClean="0"/>
              <a:t>4:</a:t>
            </a:r>
            <a:r>
              <a:rPr lang="en-GB" sz="1200" b="1" baseline="0" smtClean="0"/>
              <a:t> </a:t>
            </a:r>
            <a:r>
              <a:rPr lang="en-GB" sz="1200" b="1" baseline="0" dirty="0"/>
              <a:t>Discussion</a:t>
            </a:r>
            <a:endParaRPr lang="en-GB" sz="1200" b="0" dirty="0"/>
          </a:p>
        </p:txBody>
      </p:sp>
      <p:sp>
        <p:nvSpPr>
          <p:cNvPr id="4" name="Slide Number Placeholder 3"/>
          <p:cNvSpPr>
            <a:spLocks noGrp="1"/>
          </p:cNvSpPr>
          <p:nvPr>
            <p:ph type="sldNum" sz="quarter" idx="10"/>
          </p:nvPr>
        </p:nvSpPr>
        <p:spPr/>
        <p:txBody>
          <a:bodyPr/>
          <a:lstStyle/>
          <a:p>
            <a:fld id="{208E132B-1838-4AA2-80A9-CFE37CC7ED86}" type="slidenum">
              <a:rPr lang="en-GB" smtClean="0"/>
              <a:t>25</a:t>
            </a:fld>
            <a:endParaRPr lang="en-GB"/>
          </a:p>
        </p:txBody>
      </p:sp>
    </p:spTree>
    <p:extLst>
      <p:ext uri="{BB962C8B-B14F-4D97-AF65-F5344CB8AC3E}">
        <p14:creationId xmlns:p14="http://schemas.microsoft.com/office/powerpoint/2010/main" val="1514958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Practical</a:t>
            </a:r>
            <a:r>
              <a:rPr lang="en-GB" b="1" baseline="0" dirty="0"/>
              <a:t> Biology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Tried</a:t>
            </a:r>
            <a:r>
              <a:rPr lang="en-GB" baseline="0" dirty="0"/>
              <a:t> and tested practical activities that explain biological concepts.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t>Includes CLEAPSS safety advice, student sheets, technician guidance notes and equipment lists.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t>Resource developed by the Nuffield Foundation and the Royal Society of Biology in association with CLEAPSS.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t> </a:t>
            </a:r>
            <a:r>
              <a:rPr lang="en-GB" b="1" baseline="0" dirty="0" err="1"/>
              <a:t>SciberMonkey</a:t>
            </a:r>
            <a:endParaRPr lang="en-GB" b="1" baseline="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t>Database of dynamic learning resources for science subjects.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a:t>Content</a:t>
            </a:r>
            <a:r>
              <a:rPr lang="en-GB" b="1" baseline="0" dirty="0"/>
              <a:t> </a:t>
            </a:r>
            <a:r>
              <a:rPr lang="en-GB" b="0" baseline="0" dirty="0"/>
              <a:t>q</a:t>
            </a:r>
            <a:r>
              <a:rPr lang="en-GB" dirty="0"/>
              <a:t>uality assured by science teachers.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dirty="0"/>
              <a:t>Resource</a:t>
            </a:r>
            <a:r>
              <a:rPr lang="en-GB" b="0" baseline="0" dirty="0"/>
              <a:t> originally created by the Biochemical Society, an currently run by the Royal Society of Biology. </a:t>
            </a: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3</a:t>
            </a:fld>
            <a:endParaRPr lang="en-GB"/>
          </a:p>
        </p:txBody>
      </p:sp>
    </p:spTree>
    <p:extLst>
      <p:ext uri="{BB962C8B-B14F-4D97-AF65-F5344CB8AC3E}">
        <p14:creationId xmlns:p14="http://schemas.microsoft.com/office/powerpoint/2010/main" val="2053765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About the resources: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dirty="0"/>
              <a:t>Essays in Biochemistry</a:t>
            </a:r>
            <a:endParaRPr lang="en-GB" b="1" baseline="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dirty="0"/>
              <a:t>Informative and up-to-date overviews of key</a:t>
            </a:r>
            <a:r>
              <a:rPr lang="en-GB" baseline="0" dirty="0"/>
              <a:t> areas in biochemistry.</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t>Explores enzymes and cell membrane organisation.</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1" baseline="0" dirty="0" err="1"/>
              <a:t>SciberBrain</a:t>
            </a:r>
            <a:endParaRPr lang="en-GB" b="1" baseline="0" dirty="0"/>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aseline="0" dirty="0"/>
              <a:t>Resources include presentations, videos and quizzes, selected by teachers and scientists.</a:t>
            </a:r>
          </a:p>
          <a:p>
            <a:pPr marL="628650" marR="0" lvl="1"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b="0" baseline="0" dirty="0"/>
              <a:t>Stimulates group discussions about controversial aspects of science, such as genetic engineering and clinical trials.</a:t>
            </a:r>
            <a:endParaRPr lang="en-GB" b="1" baseline="0" dirty="0"/>
          </a:p>
          <a:p>
            <a:endParaRPr lang="en-GB" b="1" baseline="0" dirty="0"/>
          </a:p>
        </p:txBody>
      </p:sp>
      <p:sp>
        <p:nvSpPr>
          <p:cNvPr id="4" name="Slide Number Placeholder 3"/>
          <p:cNvSpPr>
            <a:spLocks noGrp="1"/>
          </p:cNvSpPr>
          <p:nvPr>
            <p:ph type="sldNum" sz="quarter" idx="10"/>
          </p:nvPr>
        </p:nvSpPr>
        <p:spPr/>
        <p:txBody>
          <a:bodyPr/>
          <a:lstStyle/>
          <a:p>
            <a:fld id="{208E132B-1838-4AA2-80A9-CFE37CC7ED86}" type="slidenum">
              <a:rPr lang="en-GB" smtClean="0"/>
              <a:t>4</a:t>
            </a:fld>
            <a:endParaRPr lang="en-GB"/>
          </a:p>
        </p:txBody>
      </p:sp>
    </p:spTree>
    <p:extLst>
      <p:ext uri="{BB962C8B-B14F-4D97-AF65-F5344CB8AC3E}">
        <p14:creationId xmlns:p14="http://schemas.microsoft.com/office/powerpoint/2010/main" val="214431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003D7D"/>
                </a:solidFill>
              </a:rPr>
              <a:t>Further support </a:t>
            </a:r>
            <a:r>
              <a:rPr lang="en-GB" sz="1200" b="1">
                <a:solidFill>
                  <a:srgbClr val="003D7D"/>
                </a:solidFill>
              </a:rPr>
              <a:t>for </a:t>
            </a:r>
            <a:r>
              <a:rPr lang="en-GB" sz="1200" b="1" smtClean="0">
                <a:solidFill>
                  <a:srgbClr val="003D7D"/>
                </a:solidFill>
              </a:rPr>
              <a:t>teachers</a:t>
            </a:r>
            <a:endParaRPr lang="en-GB" sz="1200" b="1" dirty="0">
              <a:solidFill>
                <a:srgbClr val="003D7D"/>
              </a:solidFill>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214431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latin typeface="Arial" panose="020B0604020202020204" pitchFamily="34" charset="0"/>
                <a:cs typeface="Arial" panose="020B0604020202020204" pitchFamily="34" charset="0"/>
              </a:rPr>
              <a:t>Biochemistry</a:t>
            </a:r>
            <a:r>
              <a:rPr lang="en-GB" sz="1200" b="1" baseline="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Careers Lesson</a:t>
            </a:r>
            <a:endParaRPr lang="en-GB"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6</a:t>
            </a:fld>
            <a:endParaRPr lang="en-GB"/>
          </a:p>
        </p:txBody>
      </p:sp>
    </p:spTree>
    <p:extLst>
      <p:ext uri="{BB962C8B-B14F-4D97-AF65-F5344CB8AC3E}">
        <p14:creationId xmlns:p14="http://schemas.microsoft.com/office/powerpoint/2010/main" val="1674903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000" b="1" dirty="0">
                <a:latin typeface="Arial" panose="020B0604020202020204" pitchFamily="34" charset="0"/>
                <a:cs typeface="Arial" panose="020B0604020202020204" pitchFamily="34" charset="0"/>
              </a:rPr>
              <a:t>Biochemistry</a:t>
            </a:r>
            <a:r>
              <a:rPr lang="en-GB" sz="1000" b="1" baseline="0" dirty="0">
                <a:latin typeface="Arial" panose="020B0604020202020204" pitchFamily="34" charset="0"/>
                <a:cs typeface="Arial" panose="020B0604020202020204" pitchFamily="34" charset="0"/>
              </a:rPr>
              <a:t> </a:t>
            </a:r>
            <a:r>
              <a:rPr lang="en-GB" sz="1000" b="1" dirty="0">
                <a:latin typeface="Arial" panose="020B0604020202020204" pitchFamily="34" charset="0"/>
                <a:cs typeface="Arial" panose="020B0604020202020204" pitchFamily="34" charset="0"/>
              </a:rPr>
              <a:t>Careers Lesson</a:t>
            </a:r>
            <a:endParaRPr lang="en-GB"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208E132B-1838-4AA2-80A9-CFE37CC7ED86}" type="slidenum">
              <a:rPr lang="en-GB" smtClean="0"/>
              <a:t>7</a:t>
            </a:fld>
            <a:endParaRPr lang="en-GB"/>
          </a:p>
        </p:txBody>
      </p:sp>
    </p:spTree>
    <p:extLst>
      <p:ext uri="{BB962C8B-B14F-4D97-AF65-F5344CB8AC3E}">
        <p14:creationId xmlns:p14="http://schemas.microsoft.com/office/powerpoint/2010/main" val="171633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Learning outcomes</a:t>
            </a: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8</a:t>
            </a:fld>
            <a:endParaRPr lang="en-GB"/>
          </a:p>
        </p:txBody>
      </p:sp>
    </p:spTree>
    <p:extLst>
      <p:ext uri="{BB962C8B-B14F-4D97-AF65-F5344CB8AC3E}">
        <p14:creationId xmlns:p14="http://schemas.microsoft.com/office/powerpoint/2010/main" val="3708461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Activity 1: Mind</a:t>
            </a:r>
            <a:r>
              <a:rPr lang="en-GB" b="1" baseline="0" dirty="0"/>
              <a:t> map</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10"/>
          </p:nvPr>
        </p:nvSpPr>
        <p:spPr/>
        <p:txBody>
          <a:bodyPr/>
          <a:lstStyle/>
          <a:p>
            <a:fld id="{208E132B-1838-4AA2-80A9-CFE37CC7ED86}" type="slidenum">
              <a:rPr lang="en-GB" smtClean="0"/>
              <a:t>9</a:t>
            </a:fld>
            <a:endParaRPr lang="en-GB"/>
          </a:p>
        </p:txBody>
      </p:sp>
    </p:spTree>
    <p:extLst>
      <p:ext uri="{BB962C8B-B14F-4D97-AF65-F5344CB8AC3E}">
        <p14:creationId xmlns:p14="http://schemas.microsoft.com/office/powerpoint/2010/main" val="370846140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http://www.rsb.org.uk/"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4"/>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backgroundRemoval t="10000" b="100000" l="0" r="99867">
                        <a14:foregroundMark x1="31333" y1="91717" x2="31333" y2="91717"/>
                        <a14:foregroundMark x1="34267" y1="85253" x2="34267" y2="85253"/>
                        <a14:foregroundMark x1="36067" y1="90404" x2="36067" y2="90404"/>
                        <a14:foregroundMark x1="31800" y1="90303" x2="31800" y2="90303"/>
                        <a14:foregroundMark x1="33267" y1="90707" x2="34267" y2="98384"/>
                        <a14:foregroundMark x1="74733" y1="86970" x2="75067" y2="96162"/>
                        <a14:foregroundMark x1="27067" y1="67879" x2="27067" y2="67879"/>
                        <a14:foregroundMark x1="29800" y1="74646" x2="29933" y2="75152"/>
                        <a14:foregroundMark x1="48733" y1="79697" x2="48733" y2="79697"/>
                      </a14:backgroundRemoval>
                    </a14:imgEffect>
                  </a14:imgLayer>
                </a14:imgProps>
              </a:ext>
              <a:ext uri="{28A0092B-C50C-407E-A947-70E740481C1C}">
                <a14:useLocalDpi xmlns:a14="http://schemas.microsoft.com/office/drawing/2010/main" val="0"/>
              </a:ext>
            </a:extLst>
          </a:blip>
          <a:srcRect r="7487"/>
          <a:stretch/>
        </p:blipFill>
        <p:spPr bwMode="auto">
          <a:xfrm flipH="1">
            <a:off x="1016" y="332656"/>
            <a:ext cx="9165578" cy="654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Rectangle 2"/>
          <p:cNvSpPr/>
          <p:nvPr userDrawn="1"/>
        </p:nvSpPr>
        <p:spPr>
          <a:xfrm>
            <a:off x="252785" y="404664"/>
            <a:ext cx="2014610" cy="369332"/>
          </a:xfrm>
          <a:prstGeom prst="rect">
            <a:avLst/>
          </a:prstGeom>
        </p:spPr>
        <p:txBody>
          <a:bodyPr wrap="square">
            <a:spAutoFit/>
          </a:bodyPr>
          <a:lstStyle/>
          <a:p>
            <a:pPr algn="ctr"/>
            <a:r>
              <a:rPr lang="en-GB" dirty="0">
                <a:solidFill>
                  <a:srgbClr val="48A942"/>
                </a:solidFill>
                <a:hlinkClick r:id="rId4"/>
              </a:rPr>
              <a:t>www.rsb.org.uk</a:t>
            </a:r>
            <a:r>
              <a:rPr lang="en-GB" dirty="0">
                <a:solidFill>
                  <a:srgbClr val="48A942"/>
                </a:solidFill>
              </a:rPr>
              <a:t> </a:t>
            </a:r>
          </a:p>
        </p:txBody>
      </p:sp>
    </p:spTree>
    <p:extLst>
      <p:ext uri="{BB962C8B-B14F-4D97-AF65-F5344CB8AC3E}">
        <p14:creationId xmlns:p14="http://schemas.microsoft.com/office/powerpoint/2010/main" val="3744641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971600" y="1"/>
            <a:ext cx="5540151" cy="1052735"/>
          </a:xfrm>
        </p:spPr>
        <p:txBody>
          <a:bodyPr>
            <a:normAutofit/>
          </a:bodyPr>
          <a:lstStyle>
            <a:lvl1pPr algn="ctr">
              <a:defRPr sz="3200"/>
            </a:lvl1pPr>
          </a:lstStyle>
          <a:p>
            <a:r>
              <a:rPr lang="en-US" dirty="0"/>
              <a:t>Click to edit Master title style</a:t>
            </a:r>
            <a:endParaRPr lang="en-GB" dirty="0"/>
          </a:p>
        </p:txBody>
      </p:sp>
    </p:spTree>
    <p:extLst>
      <p:ext uri="{BB962C8B-B14F-4D97-AF65-F5344CB8AC3E}">
        <p14:creationId xmlns:p14="http://schemas.microsoft.com/office/powerpoint/2010/main" val="3305298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592" y="5790457"/>
            <a:ext cx="662879" cy="662879"/>
          </a:xfrm>
          <a:prstGeom prst="rect">
            <a:avLst/>
          </a:prstGeom>
        </p:spPr>
      </p:pic>
      <p:pic>
        <p:nvPicPr>
          <p:cNvPr id="5" name="Picture 4"/>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8304" y="5157192"/>
            <a:ext cx="1296144" cy="1296144"/>
          </a:xfrm>
          <a:prstGeom prst="rect">
            <a:avLst/>
          </a:prstGeom>
        </p:spPr>
      </p:pic>
      <p:pic>
        <p:nvPicPr>
          <p:cNvPr id="6" name="Picture 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5885661"/>
            <a:ext cx="457200" cy="457200"/>
          </a:xfrm>
          <a:prstGeom prst="rect">
            <a:avLst/>
          </a:prstGeom>
        </p:spPr>
      </p:pic>
      <p:pic>
        <p:nvPicPr>
          <p:cNvPr id="7" name="Picture 6"/>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7504" y="66328"/>
            <a:ext cx="914400" cy="914400"/>
          </a:xfrm>
          <a:prstGeom prst="rect">
            <a:avLst/>
          </a:prstGeom>
          <a:noFill/>
          <a:ln>
            <a:noFill/>
          </a:ln>
        </p:spPr>
      </p:pic>
      <p:pic>
        <p:nvPicPr>
          <p:cNvPr id="8" name="Picture 7"/>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88424" y="1484784"/>
            <a:ext cx="529208" cy="529208"/>
          </a:xfrm>
          <a:prstGeom prst="rect">
            <a:avLst/>
          </a:prstGeom>
        </p:spPr>
      </p:pic>
      <p:pic>
        <p:nvPicPr>
          <p:cNvPr id="9" name="Picture 8"/>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1560" y="5610944"/>
            <a:ext cx="338336" cy="338336"/>
          </a:xfrm>
          <a:prstGeom prst="rect">
            <a:avLst/>
          </a:prstGeom>
        </p:spPr>
      </p:pic>
      <p:pic>
        <p:nvPicPr>
          <p:cNvPr id="10" name="Picture 9"/>
          <p:cNvPicPr>
            <a:picLocks noChangeAspect="1"/>
          </p:cNvPicPr>
          <p:nvPr userDrawn="1"/>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316416" y="5750034"/>
            <a:ext cx="648072" cy="648072"/>
          </a:xfrm>
          <a:prstGeom prst="rect">
            <a:avLst/>
          </a:prstGeom>
        </p:spPr>
      </p:pic>
      <p:pic>
        <p:nvPicPr>
          <p:cNvPr id="11" name="Picture 10"/>
          <p:cNvPicPr>
            <a:picLocks noChangeAspect="1"/>
          </p:cNvPicPr>
          <p:nvPr userDrawn="1"/>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340000">
            <a:off x="267458" y="4469396"/>
            <a:ext cx="513161" cy="513161"/>
          </a:xfrm>
          <a:prstGeom prst="rect">
            <a:avLst/>
          </a:prstGeom>
        </p:spPr>
      </p:pic>
      <p:sp>
        <p:nvSpPr>
          <p:cNvPr id="13" name="Title 1"/>
          <p:cNvSpPr>
            <a:spLocks noGrp="1"/>
          </p:cNvSpPr>
          <p:nvPr>
            <p:ph type="ctrTitle"/>
          </p:nvPr>
        </p:nvSpPr>
        <p:spPr>
          <a:xfrm>
            <a:off x="971600" y="1"/>
            <a:ext cx="5540151" cy="1052735"/>
          </a:xfrm>
        </p:spPr>
        <p:txBody>
          <a:bodyPr>
            <a:normAutofit/>
          </a:bodyPr>
          <a:lstStyle>
            <a:lvl1pPr algn="ctr">
              <a:defRPr sz="3200"/>
            </a:lvl1pPr>
          </a:lstStyle>
          <a:p>
            <a:r>
              <a:rPr lang="en-US" dirty="0"/>
              <a:t>Click to edit Master title style</a:t>
            </a:r>
            <a:endParaRPr lang="en-GB" dirty="0"/>
          </a:p>
        </p:txBody>
      </p:sp>
    </p:spTree>
    <p:extLst>
      <p:ext uri="{BB962C8B-B14F-4D97-AF65-F5344CB8AC3E}">
        <p14:creationId xmlns:p14="http://schemas.microsoft.com/office/powerpoint/2010/main" val="22263235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S:\MMC\Alexandra S\Graphics\RSB_colour.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4488" y="167517"/>
            <a:ext cx="2340000" cy="885219"/>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7"/>
          <p:cNvGrpSpPr>
            <a:grpSpLocks/>
          </p:cNvGrpSpPr>
          <p:nvPr/>
        </p:nvGrpSpPr>
        <p:grpSpPr bwMode="auto">
          <a:xfrm>
            <a:off x="0" y="6256338"/>
            <a:ext cx="9144000" cy="601662"/>
            <a:chOff x="0" y="6255939"/>
            <a:chExt cx="9144000" cy="602058"/>
          </a:xfrm>
        </p:grpSpPr>
        <p:pic>
          <p:nvPicPr>
            <p:cNvPr id="10"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a:off x="6228184"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1"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3312368"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539552"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l="2190" r="28889"/>
            <a:stretch>
              <a:fillRect/>
            </a:stretch>
          </p:blipFill>
          <p:spPr bwMode="auto">
            <a:xfrm rot="10800000" flipH="1">
              <a:off x="0" y="6255939"/>
              <a:ext cx="2915816" cy="6020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grpSp>
    </p:spTree>
    <p:extLst>
      <p:ext uri="{BB962C8B-B14F-4D97-AF65-F5344CB8AC3E}">
        <p14:creationId xmlns:p14="http://schemas.microsoft.com/office/powerpoint/2010/main" val="230341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rgbClr val="003D7D"/>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sb.org.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www.biochemistry.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www.biochemistry.or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www.biochemistry.or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hyperlink" Target="http://www.rsb.org.uk/careers-and-cpd/careers/make-a-differenc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www.rsb.org.uk/make-a-difference" TargetMode="Externa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hyperlink" Target="http://www.rsb.org.uk/images/Spotlight_on_the_Life_Sciences_-_A_Guide_to_Biology_Careers.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rsb.org.uk/spotlight"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rsb.org.uk/images/Becoming_a_Biologist_Degrees_and_Careers_in_Biology.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www.rsb.org.uk/becoming-a-biologist" TargetMode="Externa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hyperlink" Target="http://www.biochemistry.org/Portals/0/Education/Docs/Biochem_Booklet_web%20NEW.pdf" TargetMode="External"/><Relationship Id="rId7"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biochemistry.org/" TargetMode="External"/><Relationship Id="rId5" Type="http://schemas.microsoft.com/office/2007/relationships/hdphoto" Target="../media/hdphoto2.wdp"/><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ww.rsb.org.uk/images/Bioscience%20Careers%20Resources%20for%20schools.pdf" TargetMode="External"/><Relationship Id="rId7" Type="http://schemas.openxmlformats.org/officeDocument/2006/relationships/hyperlink" Target="https://www.rsb.org.uk/images/Spotlight_on_the_Life_Sciences_-_A_Guide_to_Biology_Career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2.jpg"/><Relationship Id="rId11" Type="http://schemas.openxmlformats.org/officeDocument/2006/relationships/hyperlink" Target="http://www.rsb.org.uk/careers" TargetMode="External"/><Relationship Id="rId5" Type="http://schemas.openxmlformats.org/officeDocument/2006/relationships/hyperlink" Target="http://www.rsb.org.uk/images/Becoming_a_Biologist_Degrees_and_Careers_in_Biology.pdf" TargetMode="External"/><Relationship Id="rId10"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hyperlink" Target="https://www.rsb.org.uk/images/Next_Steps_Booklet_v2.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biochemistry.org/Education/Schoolsandcolleges/Careerprofiles.aspx" TargetMode="External"/><Relationship Id="rId7"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www.biochemistry.org/"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ideo" Target="https://www.youtube.com/embed/VBfVZhvv8Zw" TargetMode="External"/><Relationship Id="rId6" Type="http://schemas.openxmlformats.org/officeDocument/2006/relationships/hyperlink" Target="http://www.biochemistry.org/" TargetMode="External"/><Relationship Id="rId5" Type="http://schemas.openxmlformats.org/officeDocument/2006/relationships/image" Target="../media/image28.jpg"/><Relationship Id="rId4" Type="http://schemas.openxmlformats.org/officeDocument/2006/relationships/hyperlink" Target="http://www.youtube.com/user/BioPathways"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www.biochemistry.org/" TargetMode="External"/><Relationship Id="rId3" Type="http://schemas.openxmlformats.org/officeDocument/2006/relationships/hyperlink" Target="http://www.biochemistry.org/education/schoolsandcolleges.aspx" TargetMode="External"/><Relationship Id="rId7" Type="http://schemas.openxmlformats.org/officeDocument/2006/relationships/image" Target="../media/image30.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biochemistry.org/Portals/0/Education/Docs/Industry%20resource%20Web%20PDF.pdf" TargetMode="External"/><Relationship Id="rId5" Type="http://schemas.openxmlformats.org/officeDocument/2006/relationships/image" Target="../media/image29.jpg"/><Relationship Id="rId10" Type="http://schemas.openxmlformats.org/officeDocument/2006/relationships/image" Target="../media/image31.jpg"/><Relationship Id="rId4" Type="http://schemas.openxmlformats.org/officeDocument/2006/relationships/hyperlink" Target="http://www.biochemistry.org/Portals/0/Education/Docs/Biochem_Booklet_web%20NEW.pdf" TargetMode="External"/><Relationship Id="rId9" Type="http://schemas.openxmlformats.org/officeDocument/2006/relationships/image" Target="../media/image14.jpg"/></Relationships>
</file>

<file path=ppt/slides/_rels/slide2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hyperlink" Target="http://www.futurelearn.com/courses/biochemistry" TargetMode="External"/><Relationship Id="rId7" Type="http://schemas.openxmlformats.org/officeDocument/2006/relationships/hyperlink" Target="http://www.biochemistry.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hyperlink" Target="https://www.uea.ac.uk/" TargetMode="External"/><Relationship Id="rId4" Type="http://schemas.openxmlformats.org/officeDocument/2006/relationships/image" Target="../media/image32.jpg"/></Relationships>
</file>

<file path=ppt/slides/_rels/slide2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notesSlide" Target="../notesSlides/notesSlide24.xml"/><Relationship Id="rId7" Type="http://schemas.openxmlformats.org/officeDocument/2006/relationships/hyperlink" Target="http://www.biochemistry.org/" TargetMode="External"/><Relationship Id="rId2" Type="http://schemas.openxmlformats.org/officeDocument/2006/relationships/slideLayout" Target="../slideLayouts/slideLayout2.xml"/><Relationship Id="rId1" Type="http://schemas.openxmlformats.org/officeDocument/2006/relationships/video" Target="https://www.youtube.com/embed/AFsg6uUvI1I" TargetMode="Externa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hyperlink" Target="https://www.uea.ac.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biochemistry.org/" TargetMode="External"/><Relationship Id="rId3" Type="http://schemas.openxmlformats.org/officeDocument/2006/relationships/hyperlink" Target="http://www.nuffieldfoundation.org/practical-biology/bio-molecules" TargetMode="External"/><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g"/><Relationship Id="rId5" Type="http://schemas.openxmlformats.org/officeDocument/2006/relationships/hyperlink" Target="http://www.nuffieldfoundation.org/" TargetMode="External"/><Relationship Id="rId4" Type="http://schemas.openxmlformats.org/officeDocument/2006/relationships/hyperlink" Target="http://www.scibermonkey.org/" TargetMode="External"/><Relationship Id="rId9"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hyperlink" Target="http://www.sciberbrain.org/" TargetMode="External"/><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iochemistry.org/" TargetMode="External"/><Relationship Id="rId5" Type="http://schemas.openxmlformats.org/officeDocument/2006/relationships/hyperlink" Target="http://www.biochemistry.org/education/teachers/biochemistrybooklets" TargetMode="Externa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hyperlink" Target="http://www.stem.org.uk/stem-ambassadors" TargetMode="External"/><Relationship Id="rId3" Type="http://schemas.openxmlformats.org/officeDocument/2006/relationships/hyperlink" Target="https://www.stem.org.uk/project-enthuse" TargetMode="External"/><Relationship Id="rId7" Type="http://schemas.openxmlformats.org/officeDocument/2006/relationships/hyperlink" Target="http://www.stem.org.uk/stem-insigh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https://www.stem.org.uk/" TargetMode="External"/><Relationship Id="rId10" Type="http://schemas.openxmlformats.org/officeDocument/2006/relationships/image" Target="../media/image18.png"/><Relationship Id="rId4" Type="http://schemas.openxmlformats.org/officeDocument/2006/relationships/image" Target="../media/image16.jpeg"/><Relationship Id="rId9" Type="http://schemas.openxmlformats.org/officeDocument/2006/relationships/hyperlink" Target="http://www.stemnet.org.uk/ambassado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biochemistry.org/"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hyperlink" Target="http://www.rsb.org.uk/career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03648" y="3969096"/>
            <a:ext cx="3312000" cy="324000"/>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403648" y="3140968"/>
            <a:ext cx="6012000" cy="612000"/>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1115616" y="1485939"/>
            <a:ext cx="6912768" cy="4247317"/>
          </a:xfrm>
          <a:prstGeom prst="rect">
            <a:avLst/>
          </a:prstGeom>
          <a:ln>
            <a:noFill/>
          </a:ln>
        </p:spPr>
        <p:txBody>
          <a:bodyPr wrap="square">
            <a:spAutoFit/>
          </a:bodyPr>
          <a:lstStyle/>
          <a:p>
            <a:r>
              <a:rPr lang="en-GB" b="1" dirty="0">
                <a:solidFill>
                  <a:srgbClr val="003D7D"/>
                </a:solidFill>
              </a:rPr>
              <a:t>HOW TO USE THIS PRESENTATION</a:t>
            </a:r>
          </a:p>
          <a:p>
            <a:r>
              <a:rPr lang="en-GB" dirty="0">
                <a:solidFill>
                  <a:srgbClr val="003D7D"/>
                </a:solidFill>
              </a:rPr>
              <a:t>This Presentation should be used alongside the </a:t>
            </a:r>
            <a:r>
              <a:rPr lang="en-GB" b="1" dirty="0"/>
              <a:t>Biochemistry Careers Lesson Plan</a:t>
            </a:r>
            <a:r>
              <a:rPr lang="en-GB" i="1" dirty="0"/>
              <a:t>.</a:t>
            </a:r>
            <a:endParaRPr lang="en-GB" dirty="0">
              <a:solidFill>
                <a:srgbClr val="003D7D"/>
              </a:solidFill>
            </a:endParaRPr>
          </a:p>
          <a:p>
            <a:endParaRPr lang="en-GB" dirty="0">
              <a:solidFill>
                <a:srgbClr val="003D7D"/>
              </a:solidFill>
            </a:endParaRPr>
          </a:p>
          <a:p>
            <a:pPr marL="285750" indent="-285750">
              <a:buFont typeface="Wingdings" panose="05000000000000000000" pitchFamily="2" charset="2"/>
              <a:buChar char="§"/>
            </a:pPr>
            <a:r>
              <a:rPr lang="en-GB" dirty="0">
                <a:solidFill>
                  <a:srgbClr val="003D7D"/>
                </a:solidFill>
              </a:rPr>
              <a:t>Clickable URL links appear as </a:t>
            </a:r>
            <a:r>
              <a:rPr lang="en-GB" u="sng" dirty="0">
                <a:solidFill>
                  <a:srgbClr val="48A942"/>
                </a:solidFill>
              </a:rPr>
              <a:t>www.domain.com</a:t>
            </a:r>
            <a:endParaRPr lang="en-GB" u="sng" dirty="0">
              <a:solidFill>
                <a:srgbClr val="003D7D"/>
              </a:solidFill>
            </a:endParaRPr>
          </a:p>
          <a:p>
            <a:endParaRPr lang="en-GB" b="1" u="sng" dirty="0">
              <a:solidFill>
                <a:srgbClr val="003D7D"/>
              </a:solidFill>
            </a:endParaRPr>
          </a:p>
          <a:p>
            <a:pPr marL="285750" indent="-285750">
              <a:buFont typeface="Wingdings" panose="05000000000000000000" pitchFamily="2" charset="2"/>
              <a:buChar char="§"/>
            </a:pPr>
            <a:r>
              <a:rPr lang="en-GB" dirty="0">
                <a:solidFill>
                  <a:srgbClr val="003D7D"/>
                </a:solidFill>
              </a:rPr>
              <a:t>References to specific careers resources appear in green </a:t>
            </a:r>
            <a:r>
              <a:rPr lang="en-GB" dirty="0" smtClean="0">
                <a:solidFill>
                  <a:srgbClr val="003D7D"/>
                </a:solidFill>
              </a:rPr>
              <a:t>boxes</a:t>
            </a:r>
            <a:endParaRPr lang="en-GB" dirty="0">
              <a:solidFill>
                <a:srgbClr val="003D7D"/>
              </a:solidFill>
            </a:endParaRPr>
          </a:p>
          <a:p>
            <a:pPr marL="285750" indent="-285750">
              <a:buFont typeface="Wingdings" panose="05000000000000000000" pitchFamily="2" charset="2"/>
              <a:buChar char="§"/>
            </a:pPr>
            <a:endParaRPr lang="en-GB" dirty="0">
              <a:solidFill>
                <a:srgbClr val="003D7D"/>
              </a:solidFill>
            </a:endParaRPr>
          </a:p>
          <a:p>
            <a:pPr marL="285750" indent="-285750">
              <a:buFont typeface="Wingdings" panose="05000000000000000000" pitchFamily="2" charset="2"/>
              <a:buChar char="§"/>
            </a:pPr>
            <a:r>
              <a:rPr lang="en-GB" dirty="0">
                <a:solidFill>
                  <a:srgbClr val="003D7D"/>
                </a:solidFill>
              </a:rPr>
              <a:t>Activities appear in blue </a:t>
            </a:r>
            <a:r>
              <a:rPr lang="en-GB" dirty="0" smtClean="0">
                <a:solidFill>
                  <a:srgbClr val="003D7D"/>
                </a:solidFill>
              </a:rPr>
              <a:t>boxes</a:t>
            </a:r>
            <a:endParaRPr lang="en-GB" dirty="0">
              <a:solidFill>
                <a:srgbClr val="003D7D"/>
              </a:solidFill>
            </a:endParaRPr>
          </a:p>
          <a:p>
            <a:pPr marL="285750" indent="-285750">
              <a:buFont typeface="Wingdings" panose="05000000000000000000" pitchFamily="2" charset="2"/>
              <a:buChar char="§"/>
            </a:pPr>
            <a:endParaRPr lang="en-GB" dirty="0">
              <a:solidFill>
                <a:srgbClr val="003D7D"/>
              </a:solidFill>
            </a:endParaRPr>
          </a:p>
          <a:p>
            <a:pPr marL="285750" indent="-285750">
              <a:buFont typeface="Wingdings" panose="05000000000000000000" pitchFamily="2" charset="2"/>
              <a:buChar char="§"/>
            </a:pPr>
            <a:endParaRPr lang="en-GB" dirty="0">
              <a:solidFill>
                <a:srgbClr val="003D7D"/>
              </a:solidFill>
            </a:endParaRPr>
          </a:p>
          <a:p>
            <a:pPr marL="285750" indent="-285750">
              <a:buFont typeface="Wingdings" panose="05000000000000000000" pitchFamily="2" charset="2"/>
              <a:buChar char="§"/>
            </a:pPr>
            <a:endParaRPr lang="en-GB" dirty="0">
              <a:solidFill>
                <a:srgbClr val="003D7D"/>
              </a:solidFill>
            </a:endParaRPr>
          </a:p>
          <a:p>
            <a:r>
              <a:rPr lang="en-GB" dirty="0">
                <a:solidFill>
                  <a:srgbClr val="003D7D"/>
                </a:solidFill>
              </a:rPr>
              <a:t>You can find out more about the </a:t>
            </a:r>
            <a:r>
              <a:rPr lang="en-GB" b="1" dirty="0">
                <a:solidFill>
                  <a:srgbClr val="003D7D"/>
                </a:solidFill>
              </a:rPr>
              <a:t>Royal Society of Biology </a:t>
            </a:r>
            <a:r>
              <a:rPr lang="en-GB" dirty="0">
                <a:solidFill>
                  <a:srgbClr val="003D7D"/>
                </a:solidFill>
              </a:rPr>
              <a:t>at </a:t>
            </a:r>
            <a:r>
              <a:rPr lang="en-GB" dirty="0" smtClean="0">
                <a:solidFill>
                  <a:srgbClr val="003D7D"/>
                </a:solidFill>
                <a:hlinkClick r:id="rId3"/>
              </a:rPr>
              <a:t>www.rsb.org.uk</a:t>
            </a:r>
            <a:endParaRPr lang="en-GB" dirty="0">
              <a:solidFill>
                <a:srgbClr val="003D7D"/>
              </a:solidFill>
            </a:endParaRPr>
          </a:p>
        </p:txBody>
      </p:sp>
    </p:spTree>
    <p:extLst>
      <p:ext uri="{BB962C8B-B14F-4D97-AF65-F5344CB8AC3E}">
        <p14:creationId xmlns:p14="http://schemas.microsoft.com/office/powerpoint/2010/main" val="154760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7391" y="1506264"/>
            <a:ext cx="8218076" cy="4154984"/>
          </a:xfrm>
          <a:prstGeom prst="rect">
            <a:avLst/>
          </a:prstGeom>
        </p:spPr>
        <p:txBody>
          <a:bodyPr wrap="square">
            <a:spAutoFit/>
          </a:bodyPr>
          <a:lstStyle/>
          <a:p>
            <a:r>
              <a:rPr lang="en-GB" sz="2400" dirty="0">
                <a:solidFill>
                  <a:srgbClr val="003D7D"/>
                </a:solidFill>
              </a:rPr>
              <a:t>Biochemists study the chemical processes that happen in living organisms.</a:t>
            </a:r>
          </a:p>
          <a:p>
            <a:endParaRPr lang="en-GB" sz="2400" dirty="0">
              <a:solidFill>
                <a:srgbClr val="003D7D"/>
              </a:solidFill>
            </a:endParaRPr>
          </a:p>
          <a:p>
            <a:r>
              <a:rPr lang="en-GB" sz="2400" b="1" dirty="0"/>
              <a:t>Job titles you might see for biochemists:</a:t>
            </a:r>
          </a:p>
          <a:p>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Biotechnologist</a:t>
            </a:r>
          </a:p>
          <a:p>
            <a:pPr marL="342900" indent="-342900">
              <a:buFont typeface="Wingdings" panose="05000000000000000000" pitchFamily="2" charset="2"/>
              <a:buChar char="§"/>
            </a:pPr>
            <a:r>
              <a:rPr lang="en-GB" sz="2400" dirty="0">
                <a:solidFill>
                  <a:srgbClr val="003D7D"/>
                </a:solidFill>
              </a:rPr>
              <a:t>Cosmetic scientist</a:t>
            </a:r>
          </a:p>
          <a:p>
            <a:pPr marL="342900" indent="-342900">
              <a:buFont typeface="Wingdings" panose="05000000000000000000" pitchFamily="2" charset="2"/>
              <a:buChar char="§"/>
            </a:pPr>
            <a:r>
              <a:rPr lang="en-GB" sz="2400" dirty="0">
                <a:solidFill>
                  <a:srgbClr val="003D7D"/>
                </a:solidFill>
              </a:rPr>
              <a:t>Food technologist</a:t>
            </a:r>
          </a:p>
          <a:p>
            <a:pPr marL="342900" indent="-342900">
              <a:buFont typeface="Wingdings" panose="05000000000000000000" pitchFamily="2" charset="2"/>
              <a:buChar char="§"/>
            </a:pPr>
            <a:r>
              <a:rPr lang="en-GB" sz="2400" dirty="0">
                <a:solidFill>
                  <a:srgbClr val="003D7D"/>
                </a:solidFill>
              </a:rPr>
              <a:t>Government adviser</a:t>
            </a:r>
          </a:p>
          <a:p>
            <a:pPr marL="342900" indent="-342900">
              <a:buFont typeface="Wingdings" panose="05000000000000000000" pitchFamily="2" charset="2"/>
              <a:buChar char="§"/>
            </a:pPr>
            <a:r>
              <a:rPr lang="en-GB" sz="2400" dirty="0">
                <a:solidFill>
                  <a:srgbClr val="003D7D"/>
                </a:solidFill>
              </a:rPr>
              <a:t>Clinical biochemist</a:t>
            </a:r>
          </a:p>
          <a:p>
            <a:pPr marL="342900" indent="-342900">
              <a:buFont typeface="Wingdings" panose="05000000000000000000" pitchFamily="2" charset="2"/>
              <a:buChar char="§"/>
            </a:pPr>
            <a:endParaRPr lang="en-GB" sz="2400" dirty="0">
              <a:solidFill>
                <a:srgbClr val="003D7D"/>
              </a:solidFill>
            </a:endParaRPr>
          </a:p>
        </p:txBody>
      </p:sp>
      <p:sp>
        <p:nvSpPr>
          <p:cNvPr id="11" name="Rectangle 10"/>
          <p:cNvSpPr/>
          <p:nvPr/>
        </p:nvSpPr>
        <p:spPr>
          <a:xfrm>
            <a:off x="5190318" y="1506264"/>
            <a:ext cx="3495149" cy="3785652"/>
          </a:xfrm>
          <a:prstGeom prst="rect">
            <a:avLst/>
          </a:prstGeom>
        </p:spPr>
        <p:txBody>
          <a:bodyPr wrap="square">
            <a:spAutoFit/>
          </a:bodyPr>
          <a:lstStyle/>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Lawyer</a:t>
            </a:r>
          </a:p>
          <a:p>
            <a:pPr marL="342900" indent="-342900">
              <a:buFont typeface="Wingdings" panose="05000000000000000000" pitchFamily="2" charset="2"/>
              <a:buChar char="§"/>
            </a:pPr>
            <a:r>
              <a:rPr lang="en-GB" sz="2400" dirty="0">
                <a:solidFill>
                  <a:srgbClr val="003D7D"/>
                </a:solidFill>
              </a:rPr>
              <a:t>Pharmacologist</a:t>
            </a:r>
          </a:p>
          <a:p>
            <a:pPr marL="342900" indent="-342900">
              <a:buFont typeface="Wingdings" panose="05000000000000000000" pitchFamily="2" charset="2"/>
              <a:buChar char="§"/>
            </a:pPr>
            <a:r>
              <a:rPr lang="en-GB" sz="2400" dirty="0">
                <a:solidFill>
                  <a:srgbClr val="003D7D"/>
                </a:solidFill>
              </a:rPr>
              <a:t>Publisher</a:t>
            </a:r>
          </a:p>
          <a:p>
            <a:pPr marL="342900" indent="-342900">
              <a:buFont typeface="Wingdings" panose="05000000000000000000" pitchFamily="2" charset="2"/>
              <a:buChar char="§"/>
            </a:pPr>
            <a:r>
              <a:rPr lang="en-GB" sz="2400" dirty="0">
                <a:solidFill>
                  <a:srgbClr val="003D7D"/>
                </a:solidFill>
              </a:rPr>
              <a:t>University researcher</a:t>
            </a:r>
          </a:p>
          <a:p>
            <a:pPr marL="342900" indent="-342900">
              <a:buFont typeface="Wingdings" panose="05000000000000000000" pitchFamily="2" charset="2"/>
              <a:buChar char="§"/>
            </a:pPr>
            <a:r>
              <a:rPr lang="en-GB" sz="2400" dirty="0">
                <a:solidFill>
                  <a:srgbClr val="003D7D"/>
                </a:solidFill>
              </a:rPr>
              <a:t>Sales representative </a:t>
            </a:r>
          </a:p>
        </p:txBody>
      </p:sp>
      <p:pic>
        <p:nvPicPr>
          <p:cNvPr id="6" name="Picture 5">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02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391" y="1772816"/>
            <a:ext cx="8218076" cy="2677656"/>
          </a:xfrm>
          <a:prstGeom prst="rect">
            <a:avLst/>
          </a:prstGeom>
        </p:spPr>
        <p:txBody>
          <a:bodyPr wrap="square">
            <a:spAutoFit/>
          </a:bodyPr>
          <a:lstStyle/>
          <a:p>
            <a:r>
              <a:rPr lang="en-GB" sz="2400" b="1" dirty="0">
                <a:solidFill>
                  <a:srgbClr val="003D7D"/>
                </a:solidFill>
              </a:rPr>
              <a:t>What biochemists might </a:t>
            </a:r>
            <a:r>
              <a:rPr lang="en-GB" sz="2400" b="1" dirty="0" smtClean="0">
                <a:solidFill>
                  <a:srgbClr val="003D7D"/>
                </a:solidFill>
              </a:rPr>
              <a:t>have </a:t>
            </a:r>
            <a:r>
              <a:rPr lang="en-GB" sz="2400" b="1" dirty="0">
                <a:solidFill>
                  <a:srgbClr val="003D7D"/>
                </a:solidFill>
              </a:rPr>
              <a:t>studied:</a:t>
            </a: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Biochemistry</a:t>
            </a:r>
          </a:p>
          <a:p>
            <a:pPr marL="342900" indent="-342900">
              <a:buFont typeface="Wingdings" panose="05000000000000000000" pitchFamily="2" charset="2"/>
              <a:buChar char="§"/>
            </a:pPr>
            <a:r>
              <a:rPr lang="en-GB" sz="2400" dirty="0">
                <a:solidFill>
                  <a:srgbClr val="003D7D"/>
                </a:solidFill>
              </a:rPr>
              <a:t>Biomedical science</a:t>
            </a:r>
          </a:p>
          <a:p>
            <a:pPr marL="342900" indent="-342900">
              <a:buFont typeface="Wingdings" panose="05000000000000000000" pitchFamily="2" charset="2"/>
              <a:buChar char="§"/>
            </a:pPr>
            <a:r>
              <a:rPr lang="en-GB" sz="2400" dirty="0">
                <a:solidFill>
                  <a:srgbClr val="003D7D"/>
                </a:solidFill>
              </a:rPr>
              <a:t>Biotechnology</a:t>
            </a:r>
          </a:p>
          <a:p>
            <a:pPr marL="342900" indent="-342900">
              <a:buFont typeface="Wingdings" panose="05000000000000000000" pitchFamily="2" charset="2"/>
              <a:buChar char="§"/>
            </a:pPr>
            <a:r>
              <a:rPr lang="en-GB" sz="2400" dirty="0">
                <a:solidFill>
                  <a:srgbClr val="003D7D"/>
                </a:solidFill>
              </a:rPr>
              <a:t>Cell biology</a:t>
            </a:r>
          </a:p>
          <a:p>
            <a:pPr marL="342900" indent="-342900">
              <a:buFont typeface="Wingdings" panose="05000000000000000000" pitchFamily="2" charset="2"/>
              <a:buChar char="§"/>
            </a:pPr>
            <a:r>
              <a:rPr lang="en-GB" sz="2400" dirty="0">
                <a:solidFill>
                  <a:srgbClr val="003D7D"/>
                </a:solidFill>
              </a:rPr>
              <a:t>Genetics</a:t>
            </a:r>
          </a:p>
        </p:txBody>
      </p:sp>
      <p:sp>
        <p:nvSpPr>
          <p:cNvPr id="9" name="Rectangle 8"/>
          <p:cNvSpPr/>
          <p:nvPr/>
        </p:nvSpPr>
        <p:spPr>
          <a:xfrm>
            <a:off x="5190318" y="1772816"/>
            <a:ext cx="3495149" cy="2677656"/>
          </a:xfrm>
          <a:prstGeom prst="rect">
            <a:avLst/>
          </a:prstGeom>
        </p:spPr>
        <p:txBody>
          <a:bodyPr wrap="square">
            <a:spAutoFit/>
          </a:bodyPr>
          <a:lstStyle/>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Immunology</a:t>
            </a:r>
          </a:p>
          <a:p>
            <a:pPr marL="342900" indent="-342900">
              <a:buFont typeface="Wingdings" panose="05000000000000000000" pitchFamily="2" charset="2"/>
              <a:buChar char="§"/>
            </a:pPr>
            <a:r>
              <a:rPr lang="en-GB" sz="2400" dirty="0">
                <a:solidFill>
                  <a:srgbClr val="003D7D"/>
                </a:solidFill>
              </a:rPr>
              <a:t>Molecular biology</a:t>
            </a:r>
          </a:p>
          <a:p>
            <a:pPr marL="342900" indent="-342900">
              <a:buFont typeface="Wingdings" panose="05000000000000000000" pitchFamily="2" charset="2"/>
              <a:buChar char="§"/>
            </a:pPr>
            <a:r>
              <a:rPr lang="en-GB" sz="2400" dirty="0">
                <a:solidFill>
                  <a:srgbClr val="003D7D"/>
                </a:solidFill>
              </a:rPr>
              <a:t>Neurobiology</a:t>
            </a:r>
          </a:p>
          <a:p>
            <a:pPr marL="342900" indent="-342900">
              <a:buFont typeface="Wingdings" panose="05000000000000000000" pitchFamily="2" charset="2"/>
              <a:buChar char="§"/>
            </a:pPr>
            <a:r>
              <a:rPr lang="en-GB" sz="2400" dirty="0">
                <a:solidFill>
                  <a:srgbClr val="003D7D"/>
                </a:solidFill>
              </a:rPr>
              <a:t>Pathology</a:t>
            </a:r>
          </a:p>
          <a:p>
            <a:pPr marL="342900" indent="-342900">
              <a:buFont typeface="Wingdings" panose="05000000000000000000" pitchFamily="2" charset="2"/>
              <a:buChar char="§"/>
            </a:pPr>
            <a:r>
              <a:rPr lang="en-GB" sz="2400" dirty="0">
                <a:solidFill>
                  <a:srgbClr val="003D7D"/>
                </a:solidFill>
              </a:rPr>
              <a:t>Pharmacology</a:t>
            </a:r>
          </a:p>
        </p:txBody>
      </p:sp>
      <p:pic>
        <p:nvPicPr>
          <p:cNvPr id="8"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661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7391" y="1772816"/>
            <a:ext cx="8218076" cy="3416320"/>
          </a:xfrm>
          <a:prstGeom prst="rect">
            <a:avLst/>
          </a:prstGeom>
        </p:spPr>
        <p:txBody>
          <a:bodyPr wrap="square">
            <a:spAutoFit/>
          </a:bodyPr>
          <a:lstStyle/>
          <a:p>
            <a:r>
              <a:rPr lang="en-GB" sz="2400" b="1" dirty="0">
                <a:solidFill>
                  <a:srgbClr val="003D7D"/>
                </a:solidFill>
              </a:rPr>
              <a:t>What skills biochemists might have developed:</a:t>
            </a: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Analytical skills</a:t>
            </a:r>
          </a:p>
          <a:p>
            <a:pPr marL="342900" indent="-342900">
              <a:buFont typeface="Wingdings" panose="05000000000000000000" pitchFamily="2" charset="2"/>
              <a:buChar char="§"/>
            </a:pPr>
            <a:r>
              <a:rPr lang="en-GB" sz="2400" dirty="0">
                <a:solidFill>
                  <a:srgbClr val="003D7D"/>
                </a:solidFill>
              </a:rPr>
              <a:t>Creative thinking</a:t>
            </a:r>
          </a:p>
          <a:p>
            <a:pPr marL="342900" indent="-342900">
              <a:buFont typeface="Wingdings" panose="05000000000000000000" pitchFamily="2" charset="2"/>
              <a:buChar char="§"/>
            </a:pPr>
            <a:r>
              <a:rPr lang="en-GB" sz="2400" dirty="0">
                <a:solidFill>
                  <a:srgbClr val="003D7D"/>
                </a:solidFill>
              </a:rPr>
              <a:t>Experience of writing reports</a:t>
            </a:r>
          </a:p>
          <a:p>
            <a:pPr marL="342900" indent="-342900">
              <a:buFont typeface="Wingdings" panose="05000000000000000000" pitchFamily="2" charset="2"/>
              <a:buChar char="§"/>
            </a:pPr>
            <a:r>
              <a:rPr lang="en-GB" sz="2400" dirty="0">
                <a:solidFill>
                  <a:srgbClr val="003D7D"/>
                </a:solidFill>
              </a:rPr>
              <a:t>IT skills</a:t>
            </a:r>
          </a:p>
          <a:p>
            <a:pPr marL="342900" indent="-342900">
              <a:buFont typeface="Wingdings" panose="05000000000000000000" pitchFamily="2" charset="2"/>
              <a:buChar char="§"/>
            </a:pPr>
            <a:r>
              <a:rPr lang="en-GB" sz="2400" dirty="0">
                <a:solidFill>
                  <a:srgbClr val="003D7D"/>
                </a:solidFill>
              </a:rPr>
              <a:t>Leadership</a:t>
            </a:r>
          </a:p>
          <a:p>
            <a:pPr marL="342900" indent="-342900">
              <a:buFont typeface="Wingdings" panose="05000000000000000000" pitchFamily="2" charset="2"/>
              <a:buChar char="§"/>
            </a:pPr>
            <a:r>
              <a:rPr lang="en-GB" sz="2400" dirty="0">
                <a:solidFill>
                  <a:srgbClr val="003D7D"/>
                </a:solidFill>
              </a:rPr>
              <a:t>Numeracy and maths</a:t>
            </a:r>
          </a:p>
          <a:p>
            <a:pPr marL="342900" indent="-342900">
              <a:buFont typeface="Wingdings" panose="05000000000000000000" pitchFamily="2" charset="2"/>
              <a:buChar char="§"/>
            </a:pPr>
            <a:r>
              <a:rPr lang="en-GB" sz="2400" dirty="0">
                <a:solidFill>
                  <a:srgbClr val="003D7D"/>
                </a:solidFill>
              </a:rPr>
              <a:t>Observational skills</a:t>
            </a:r>
          </a:p>
        </p:txBody>
      </p:sp>
      <p:sp>
        <p:nvSpPr>
          <p:cNvPr id="2" name="Rectangle 1"/>
          <p:cNvSpPr/>
          <p:nvPr/>
        </p:nvSpPr>
        <p:spPr>
          <a:xfrm>
            <a:off x="5190318" y="1772816"/>
            <a:ext cx="3495149" cy="3416320"/>
          </a:xfrm>
          <a:prstGeom prst="rect">
            <a:avLst/>
          </a:prstGeom>
        </p:spPr>
        <p:txBody>
          <a:bodyPr wrap="square">
            <a:spAutoFit/>
          </a:bodyPr>
          <a:lstStyle/>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endParaRPr lang="en-GB" sz="2400" dirty="0">
              <a:solidFill>
                <a:srgbClr val="003D7D"/>
              </a:solidFill>
            </a:endParaRPr>
          </a:p>
          <a:p>
            <a:pPr marL="342900" indent="-342900">
              <a:buFont typeface="Wingdings" panose="05000000000000000000" pitchFamily="2" charset="2"/>
              <a:buChar char="§"/>
            </a:pPr>
            <a:r>
              <a:rPr lang="en-GB" sz="2400" dirty="0">
                <a:solidFill>
                  <a:srgbClr val="003D7D"/>
                </a:solidFill>
              </a:rPr>
              <a:t>Planning</a:t>
            </a:r>
          </a:p>
          <a:p>
            <a:pPr marL="342900" indent="-342900">
              <a:buFont typeface="Wingdings" panose="05000000000000000000" pitchFamily="2" charset="2"/>
              <a:buChar char="§"/>
            </a:pPr>
            <a:r>
              <a:rPr lang="en-GB" sz="2400" dirty="0">
                <a:solidFill>
                  <a:srgbClr val="003D7D"/>
                </a:solidFill>
              </a:rPr>
              <a:t>Presentation skills</a:t>
            </a:r>
          </a:p>
          <a:p>
            <a:pPr marL="342900" indent="-342900">
              <a:buFont typeface="Wingdings" panose="05000000000000000000" pitchFamily="2" charset="2"/>
              <a:buChar char="§"/>
            </a:pPr>
            <a:r>
              <a:rPr lang="en-GB" sz="2400" dirty="0">
                <a:solidFill>
                  <a:srgbClr val="003D7D"/>
                </a:solidFill>
              </a:rPr>
              <a:t>Problem solving</a:t>
            </a:r>
          </a:p>
          <a:p>
            <a:pPr marL="342900" indent="-342900">
              <a:buFont typeface="Wingdings" panose="05000000000000000000" pitchFamily="2" charset="2"/>
              <a:buChar char="§"/>
            </a:pPr>
            <a:r>
              <a:rPr lang="en-GB" sz="2400" dirty="0">
                <a:solidFill>
                  <a:srgbClr val="003D7D"/>
                </a:solidFill>
              </a:rPr>
              <a:t>Scientific techniques</a:t>
            </a:r>
          </a:p>
          <a:p>
            <a:pPr marL="342900" indent="-342900">
              <a:buFont typeface="Wingdings" panose="05000000000000000000" pitchFamily="2" charset="2"/>
              <a:buChar char="§"/>
            </a:pPr>
            <a:r>
              <a:rPr lang="en-GB" sz="2400" dirty="0">
                <a:solidFill>
                  <a:srgbClr val="003D7D"/>
                </a:solidFill>
              </a:rPr>
              <a:t>Self-motivation</a:t>
            </a:r>
          </a:p>
          <a:p>
            <a:pPr marL="342900" indent="-342900">
              <a:buFont typeface="Wingdings" panose="05000000000000000000" pitchFamily="2" charset="2"/>
              <a:buChar char="§"/>
            </a:pPr>
            <a:r>
              <a:rPr lang="en-GB" sz="2400" dirty="0">
                <a:solidFill>
                  <a:srgbClr val="003D7D"/>
                </a:solidFill>
              </a:rPr>
              <a:t>Team working</a:t>
            </a:r>
          </a:p>
          <a:p>
            <a:pPr marL="342900" indent="-342900">
              <a:buFont typeface="Wingdings" panose="05000000000000000000" pitchFamily="2" charset="2"/>
              <a:buChar char="§"/>
            </a:pPr>
            <a:r>
              <a:rPr lang="en-GB" sz="2400" dirty="0">
                <a:solidFill>
                  <a:srgbClr val="003D7D"/>
                </a:solidFill>
              </a:rPr>
              <a:t>Time management</a:t>
            </a:r>
          </a:p>
        </p:txBody>
      </p:sp>
      <p:pic>
        <p:nvPicPr>
          <p:cNvPr id="7" name="Picture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821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7416" y="1628800"/>
            <a:ext cx="4726997" cy="3348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94121" y="1662917"/>
            <a:ext cx="3185792" cy="1446550"/>
          </a:xfrm>
          <a:prstGeom prst="rect">
            <a:avLst/>
          </a:prstGeom>
        </p:spPr>
        <p:txBody>
          <a:bodyPr wrap="square">
            <a:spAutoFit/>
          </a:bodyPr>
          <a:lstStyle/>
          <a:p>
            <a:r>
              <a:rPr lang="en-GB" sz="2200" b="1" dirty="0">
                <a:solidFill>
                  <a:srgbClr val="003D7D"/>
                </a:solidFill>
              </a:rPr>
              <a:t>Make a Difference </a:t>
            </a:r>
            <a:r>
              <a:rPr lang="en-GB" sz="2200" dirty="0">
                <a:solidFill>
                  <a:srgbClr val="003D7D"/>
                </a:solidFill>
              </a:rPr>
              <a:t>posters and website highlight career paths biologists can take:</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9" name="Rectangle 8"/>
          <p:cNvSpPr/>
          <p:nvPr/>
        </p:nvSpPr>
        <p:spPr>
          <a:xfrm>
            <a:off x="894843" y="5518393"/>
            <a:ext cx="7363170" cy="430887"/>
          </a:xfrm>
          <a:prstGeom prst="rect">
            <a:avLst/>
          </a:prstGeom>
        </p:spPr>
        <p:txBody>
          <a:bodyPr wrap="square">
            <a:spAutoFit/>
          </a:bodyPr>
          <a:lstStyle/>
          <a:p>
            <a:pPr algn="ctr"/>
            <a:r>
              <a:rPr lang="en-GB" sz="2200" dirty="0" smtClean="0">
                <a:solidFill>
                  <a:srgbClr val="48A942"/>
                </a:solidFill>
                <a:hlinkClick r:id="rId5"/>
              </a:rPr>
              <a:t>www.rsb.org.uk/make-</a:t>
            </a:r>
            <a:r>
              <a:rPr lang="en-GB" sz="2200" dirty="0" smtClean="0">
                <a:solidFill>
                  <a:srgbClr val="48A942"/>
                </a:solidFill>
                <a:hlinkClick r:id="rId5"/>
              </a:rPr>
              <a:t>a-difference</a:t>
            </a:r>
            <a:r>
              <a:rPr lang="en-GB" sz="2200" dirty="0" smtClean="0">
                <a:solidFill>
                  <a:srgbClr val="48A942"/>
                </a:solidFill>
                <a:hlinkClick r:id="rId5"/>
              </a:rPr>
              <a:t>  </a:t>
            </a:r>
            <a:endParaRPr lang="en-GB" sz="2200" dirty="0">
              <a:solidFill>
                <a:srgbClr val="48A942"/>
              </a:solidFill>
              <a:latin typeface="Arial" pitchFamily="34" charset="0"/>
              <a:cs typeface="Arial" pitchFamily="34" charset="0"/>
            </a:endParaRPr>
          </a:p>
        </p:txBody>
      </p:sp>
    </p:spTree>
    <p:extLst>
      <p:ext uri="{BB962C8B-B14F-4D97-AF65-F5344CB8AC3E}">
        <p14:creationId xmlns:p14="http://schemas.microsoft.com/office/powerpoint/2010/main" val="1557808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94121" y="1662917"/>
            <a:ext cx="3185792" cy="1446550"/>
          </a:xfrm>
          <a:prstGeom prst="rect">
            <a:avLst/>
          </a:prstGeom>
        </p:spPr>
        <p:txBody>
          <a:bodyPr wrap="square">
            <a:spAutoFit/>
          </a:bodyPr>
          <a:lstStyle/>
          <a:p>
            <a:r>
              <a:rPr lang="en-GB" sz="2200" b="1" dirty="0"/>
              <a:t>Spotlight on the Life Sciences </a:t>
            </a:r>
            <a:r>
              <a:rPr lang="en-GB" sz="2200" dirty="0"/>
              <a:t>is a guide to biology careers and includes interviews:</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8125" y="1630734"/>
            <a:ext cx="2290707" cy="3344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3"/>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72182" y="1628800"/>
            <a:ext cx="2329949" cy="33485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894843" y="5518393"/>
            <a:ext cx="7363170" cy="430887"/>
          </a:xfrm>
          <a:prstGeom prst="rect">
            <a:avLst/>
          </a:prstGeom>
        </p:spPr>
        <p:txBody>
          <a:bodyPr wrap="square">
            <a:spAutoFit/>
          </a:bodyPr>
          <a:lstStyle/>
          <a:p>
            <a:pPr algn="ctr"/>
            <a:r>
              <a:rPr lang="en-GB" sz="2200" dirty="0" smtClean="0">
                <a:hlinkClick r:id="rId6"/>
              </a:rPr>
              <a:t>www.rsb.org.uk/spotlight</a:t>
            </a:r>
            <a:r>
              <a:rPr lang="en-GB" sz="2200" dirty="0" smtClean="0"/>
              <a:t> </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2032645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7390" y="2132855"/>
            <a:ext cx="8218077" cy="2520281"/>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 Profile Card/Pitch</a:t>
            </a:r>
            <a:endParaRPr lang="en-GB" sz="2800" dirty="0"/>
          </a:p>
        </p:txBody>
      </p:sp>
      <p:sp>
        <p:nvSpPr>
          <p:cNvPr id="13" name="Rectangle 12"/>
          <p:cNvSpPr/>
          <p:nvPr/>
        </p:nvSpPr>
        <p:spPr>
          <a:xfrm>
            <a:off x="899592" y="2636912"/>
            <a:ext cx="7267103" cy="1569660"/>
          </a:xfrm>
          <a:prstGeom prst="rect">
            <a:avLst/>
          </a:prstGeom>
        </p:spPr>
        <p:txBody>
          <a:bodyPr wrap="square">
            <a:spAutoFit/>
          </a:bodyPr>
          <a:lstStyle/>
          <a:p>
            <a:r>
              <a:rPr lang="en-GB" sz="2400" dirty="0"/>
              <a:t>Make your own </a:t>
            </a:r>
            <a:r>
              <a:rPr lang="en-GB" sz="2400" b="1" dirty="0"/>
              <a:t>career profile card </a:t>
            </a:r>
            <a:r>
              <a:rPr lang="en-GB" sz="2400" dirty="0"/>
              <a:t>or create a </a:t>
            </a:r>
            <a:r>
              <a:rPr lang="en-GB" sz="2400" b="1" dirty="0"/>
              <a:t>30-second pitch </a:t>
            </a:r>
            <a:r>
              <a:rPr lang="en-GB" sz="2400" dirty="0"/>
              <a:t>for a biochemistry career using the </a:t>
            </a:r>
            <a:r>
              <a:rPr lang="en-GB" sz="2400" b="1" dirty="0"/>
              <a:t>Make a Difference </a:t>
            </a:r>
            <a:r>
              <a:rPr lang="en-GB" sz="2400" dirty="0"/>
              <a:t>posters/website and </a:t>
            </a:r>
            <a:r>
              <a:rPr lang="en-GB" sz="2400" b="1" dirty="0"/>
              <a:t>Spotlight </a:t>
            </a:r>
            <a:r>
              <a:rPr lang="en-GB" sz="2400" dirty="0"/>
              <a:t>booklet.</a:t>
            </a:r>
          </a:p>
        </p:txBody>
      </p:sp>
    </p:spTree>
    <p:extLst>
      <p:ext uri="{BB962C8B-B14F-4D97-AF65-F5344CB8AC3E}">
        <p14:creationId xmlns:p14="http://schemas.microsoft.com/office/powerpoint/2010/main" val="86557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6" name="Rectangle 5"/>
          <p:cNvSpPr/>
          <p:nvPr/>
        </p:nvSpPr>
        <p:spPr>
          <a:xfrm>
            <a:off x="594120" y="1662917"/>
            <a:ext cx="4409927" cy="2123658"/>
          </a:xfrm>
          <a:prstGeom prst="rect">
            <a:avLst/>
          </a:prstGeom>
        </p:spPr>
        <p:txBody>
          <a:bodyPr wrap="square">
            <a:spAutoFit/>
          </a:bodyPr>
          <a:lstStyle/>
          <a:p>
            <a:r>
              <a:rPr lang="en-GB" sz="2200" b="1" dirty="0"/>
              <a:t>Becoming a Biologist </a:t>
            </a:r>
            <a:r>
              <a:rPr lang="en-GB" sz="2200" dirty="0"/>
              <a:t>includes information on:</a:t>
            </a:r>
          </a:p>
          <a:p>
            <a:pPr marL="342900" indent="-342900">
              <a:buFont typeface="Wingdings" panose="05000000000000000000" pitchFamily="2" charset="2"/>
              <a:buChar char="§"/>
            </a:pPr>
            <a:r>
              <a:rPr lang="en-GB" sz="2200" dirty="0"/>
              <a:t>Biology degrees and alternatives</a:t>
            </a:r>
          </a:p>
          <a:p>
            <a:pPr marL="342900" indent="-342900">
              <a:buFont typeface="Wingdings" panose="05000000000000000000" pitchFamily="2" charset="2"/>
              <a:buChar char="§"/>
            </a:pPr>
            <a:r>
              <a:rPr lang="en-GB" sz="2200" dirty="0"/>
              <a:t>Applying to university</a:t>
            </a:r>
          </a:p>
          <a:p>
            <a:pPr marL="342900" indent="-342900">
              <a:buFont typeface="Wingdings" panose="05000000000000000000" pitchFamily="2" charset="2"/>
              <a:buChar char="§"/>
            </a:pPr>
            <a:r>
              <a:rPr lang="en-GB" sz="2200" dirty="0"/>
              <a:t>Getting work experience </a:t>
            </a:r>
          </a:p>
        </p:txBody>
      </p:sp>
      <p:pic>
        <p:nvPicPr>
          <p:cNvPr id="11" name="Picture 10">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4695" y="1628800"/>
            <a:ext cx="3348544" cy="3348544"/>
          </a:xfrm>
          <a:prstGeom prst="rect">
            <a:avLst/>
          </a:prstGeom>
        </p:spPr>
      </p:pic>
      <p:sp>
        <p:nvSpPr>
          <p:cNvPr id="8" name="Rectangle 7"/>
          <p:cNvSpPr/>
          <p:nvPr/>
        </p:nvSpPr>
        <p:spPr>
          <a:xfrm>
            <a:off x="894843" y="5517232"/>
            <a:ext cx="7363170" cy="430887"/>
          </a:xfrm>
          <a:prstGeom prst="rect">
            <a:avLst/>
          </a:prstGeom>
        </p:spPr>
        <p:txBody>
          <a:bodyPr wrap="square">
            <a:spAutoFit/>
          </a:bodyPr>
          <a:lstStyle/>
          <a:p>
            <a:pPr algn="ctr"/>
            <a:r>
              <a:rPr lang="en-GB" sz="2200" dirty="0" smtClean="0">
                <a:hlinkClick r:id="rId5"/>
              </a:rPr>
              <a:t>www.rsb.org.uk/becoming-a-biologist</a:t>
            </a:r>
            <a:r>
              <a:rPr lang="en-GB" sz="2200" dirty="0" smtClean="0"/>
              <a:t> </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3965155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a:hlinkClick r:id="rId3"/>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56812" t="14513" r="10491" b="27498"/>
          <a:stretch/>
        </p:blipFill>
        <p:spPr bwMode="auto">
          <a:xfrm>
            <a:off x="5940153" y="1628800"/>
            <a:ext cx="2671232" cy="266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ctrTitle"/>
          </p:nvPr>
        </p:nvSpPr>
        <p:spPr>
          <a:xfrm>
            <a:off x="251520" y="188640"/>
            <a:ext cx="6044207" cy="1052735"/>
          </a:xfrm>
        </p:spPr>
        <p:txBody>
          <a:bodyPr>
            <a:normAutofit/>
          </a:bodyPr>
          <a:lstStyle/>
          <a:p>
            <a:pPr algn="l"/>
            <a:r>
              <a:rPr lang="en-GB" sz="2800" b="1" dirty="0"/>
              <a:t>Careers resource</a:t>
            </a:r>
            <a:endParaRPr lang="en-GB" sz="2800" dirty="0"/>
          </a:p>
        </p:txBody>
      </p:sp>
      <p:sp>
        <p:nvSpPr>
          <p:cNvPr id="6" name="Rectangle 5"/>
          <p:cNvSpPr/>
          <p:nvPr/>
        </p:nvSpPr>
        <p:spPr>
          <a:xfrm>
            <a:off x="594120" y="1662917"/>
            <a:ext cx="4409927" cy="2123658"/>
          </a:xfrm>
          <a:prstGeom prst="rect">
            <a:avLst/>
          </a:prstGeom>
        </p:spPr>
        <p:txBody>
          <a:bodyPr wrap="square">
            <a:spAutoFit/>
          </a:bodyPr>
          <a:lstStyle/>
          <a:p>
            <a:r>
              <a:rPr lang="en-GB" sz="2200" b="1" dirty="0"/>
              <a:t>Biochemistry: </a:t>
            </a:r>
            <a:r>
              <a:rPr lang="en-GB" sz="2200" b="1" dirty="0" smtClean="0"/>
              <a:t>the </a:t>
            </a:r>
            <a:r>
              <a:rPr lang="en-GB" sz="2200" b="1" dirty="0"/>
              <a:t>career guide </a:t>
            </a:r>
            <a:r>
              <a:rPr lang="en-GB" sz="2200" dirty="0"/>
              <a:t>includes information on:</a:t>
            </a:r>
          </a:p>
          <a:p>
            <a:pPr marL="342900" indent="-342900">
              <a:buFont typeface="Wingdings" panose="05000000000000000000" pitchFamily="2" charset="2"/>
              <a:buChar char="§"/>
            </a:pPr>
            <a:r>
              <a:rPr lang="en-GB" sz="2200" dirty="0"/>
              <a:t>Biochemistry courses and their content</a:t>
            </a:r>
          </a:p>
          <a:p>
            <a:pPr marL="342900" indent="-342900">
              <a:buFont typeface="Wingdings" panose="05000000000000000000" pitchFamily="2" charset="2"/>
              <a:buChar char="§"/>
            </a:pPr>
            <a:r>
              <a:rPr lang="en-GB" sz="2200" dirty="0"/>
              <a:t>Careers options</a:t>
            </a:r>
          </a:p>
          <a:p>
            <a:pPr marL="342900" indent="-342900">
              <a:buFont typeface="Wingdings" panose="05000000000000000000" pitchFamily="2" charset="2"/>
              <a:buChar char="§"/>
            </a:pPr>
            <a:r>
              <a:rPr lang="en-GB" sz="2200" dirty="0"/>
              <a:t>Biochemist careers profiles</a:t>
            </a:r>
          </a:p>
        </p:txBody>
      </p:sp>
      <p:pic>
        <p:nvPicPr>
          <p:cNvPr id="9" name="Picture 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94843" y="4387751"/>
            <a:ext cx="7363170" cy="769441"/>
          </a:xfrm>
          <a:prstGeom prst="rect">
            <a:avLst/>
          </a:prstGeom>
        </p:spPr>
        <p:txBody>
          <a:bodyPr wrap="square">
            <a:spAutoFit/>
          </a:bodyPr>
          <a:lstStyle/>
          <a:p>
            <a:pPr algn="ctr"/>
            <a:r>
              <a:rPr lang="en-GB" sz="2200" dirty="0">
                <a:hlinkClick r:id="rId3"/>
              </a:rPr>
              <a:t>www.biochemistry.org/Portals/0/Education/Docs/Biochem_Booklet_web%20NEW.pdf</a:t>
            </a:r>
            <a:r>
              <a:rPr lang="en-GB" sz="2200" dirty="0"/>
              <a:t> </a:t>
            </a:r>
            <a:endParaRPr lang="en-GB" sz="2200" dirty="0">
              <a:latin typeface="Arial" pitchFamily="34" charset="0"/>
              <a:cs typeface="Arial" pitchFamily="34" charset="0"/>
            </a:endParaRPr>
          </a:p>
        </p:txBody>
      </p:sp>
    </p:spTree>
    <p:extLst>
      <p:ext uri="{BB962C8B-B14F-4D97-AF65-F5344CB8AC3E}">
        <p14:creationId xmlns:p14="http://schemas.microsoft.com/office/powerpoint/2010/main" val="5479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7390" y="2132855"/>
            <a:ext cx="8218077" cy="2520281"/>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99592" y="2636912"/>
            <a:ext cx="7267103" cy="1569660"/>
          </a:xfrm>
          <a:prstGeom prst="rect">
            <a:avLst/>
          </a:prstGeom>
        </p:spPr>
        <p:txBody>
          <a:bodyPr wrap="square">
            <a:spAutoFit/>
          </a:bodyPr>
          <a:lstStyle/>
          <a:p>
            <a:r>
              <a:rPr lang="en-GB" sz="2400" dirty="0"/>
              <a:t>Play </a:t>
            </a:r>
            <a:r>
              <a:rPr lang="en-GB" sz="2400" b="1" dirty="0"/>
              <a:t>Biochemist Bingo</a:t>
            </a:r>
            <a:r>
              <a:rPr lang="en-GB" sz="2400" dirty="0"/>
              <a:t>.</a:t>
            </a:r>
          </a:p>
          <a:p>
            <a:endParaRPr lang="en-GB" sz="2400" dirty="0"/>
          </a:p>
          <a:p>
            <a:r>
              <a:rPr lang="en-GB" sz="2400" dirty="0"/>
              <a:t>Answers can be found by reading the careers booklets.</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Bingo</a:t>
            </a:r>
            <a:endParaRPr lang="en-GB" sz="2800" dirty="0"/>
          </a:p>
        </p:txBody>
      </p:sp>
    </p:spTree>
    <p:extLst>
      <p:ext uri="{BB962C8B-B14F-4D97-AF65-F5344CB8AC3E}">
        <p14:creationId xmlns:p14="http://schemas.microsoft.com/office/powerpoint/2010/main" val="479934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772" y="3777310"/>
            <a:ext cx="1859812" cy="2163702"/>
          </a:xfrm>
          <a:prstGeom prst="rect">
            <a:avLst/>
          </a:prstGeom>
        </p:spPr>
      </p:pic>
      <p:pic>
        <p:nvPicPr>
          <p:cNvPr id="5" name="Picture 4">
            <a:hlinkClick r:id="rId5"/>
          </p:cNvPr>
          <p:cNvPicPr/>
          <p:nvPr/>
        </p:nvPicPr>
        <p:blipFill>
          <a:blip r:embed="rId6" cstate="print">
            <a:extLst>
              <a:ext uri="{28A0092B-C50C-407E-A947-70E740481C1C}">
                <a14:useLocalDpi xmlns:a14="http://schemas.microsoft.com/office/drawing/2010/main" val="0"/>
              </a:ext>
            </a:extLst>
          </a:blip>
          <a:stretch>
            <a:fillRect/>
          </a:stretch>
        </p:blipFill>
        <p:spPr>
          <a:xfrm>
            <a:off x="596084" y="3771057"/>
            <a:ext cx="2176429" cy="2176429"/>
          </a:xfrm>
          <a:prstGeom prst="rect">
            <a:avLst/>
          </a:prstGeom>
        </p:spPr>
      </p:pic>
      <p:pic>
        <p:nvPicPr>
          <p:cNvPr id="6" name="Picture 2">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802690" y="3771277"/>
            <a:ext cx="1490596" cy="21764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372200" y="3772029"/>
            <a:ext cx="2176501" cy="217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595299" y="1694418"/>
            <a:ext cx="7953402" cy="1446550"/>
          </a:xfrm>
          <a:prstGeom prst="rect">
            <a:avLst/>
          </a:prstGeom>
        </p:spPr>
        <p:txBody>
          <a:bodyPr wrap="square">
            <a:spAutoFit/>
          </a:bodyPr>
          <a:lstStyle/>
          <a:p>
            <a:pPr algn="just"/>
            <a:r>
              <a:rPr lang="en-GB" sz="2200" dirty="0">
                <a:solidFill>
                  <a:srgbClr val="003D7D"/>
                </a:solidFill>
                <a:cs typeface="Arial" pitchFamily="34" charset="0"/>
              </a:rPr>
              <a:t>Careers information and guidance resources all available online via: </a:t>
            </a:r>
          </a:p>
          <a:p>
            <a:pPr algn="just"/>
            <a:endParaRPr lang="en-GB" sz="2200" dirty="0">
              <a:solidFill>
                <a:srgbClr val="003D7D"/>
              </a:solidFill>
            </a:endParaRPr>
          </a:p>
          <a:p>
            <a:pPr algn="ctr"/>
            <a:r>
              <a:rPr lang="en-GB" sz="2200" dirty="0">
                <a:solidFill>
                  <a:srgbClr val="003D7D"/>
                </a:solidFill>
                <a:latin typeface="Arial" panose="020B0604020202020204" pitchFamily="34" charset="0"/>
                <a:cs typeface="Arial" panose="020B0604020202020204" pitchFamily="34" charset="0"/>
                <a:hlinkClick r:id="rId11"/>
              </a:rPr>
              <a:t>www.rsb.org.uk/careers</a:t>
            </a:r>
            <a:endParaRPr lang="en-GB" sz="2200" u="sng" dirty="0">
              <a:solidFill>
                <a:srgbClr val="003D7D"/>
              </a:solidFill>
              <a:latin typeface="Arial" pitchFamily="34" charset="0"/>
              <a:cs typeface="Arial" pitchFamily="34" charset="0"/>
            </a:endParaRPr>
          </a:p>
        </p:txBody>
      </p:sp>
      <p:sp>
        <p:nvSpPr>
          <p:cNvPr id="8" name="Title 1"/>
          <p:cNvSpPr>
            <a:spLocks noGrp="1"/>
          </p:cNvSpPr>
          <p:nvPr>
            <p:ph type="ctrTitle"/>
          </p:nvPr>
        </p:nvSpPr>
        <p:spPr>
          <a:xfrm>
            <a:off x="251520" y="188640"/>
            <a:ext cx="6044207" cy="1052735"/>
          </a:xfrm>
        </p:spPr>
        <p:txBody>
          <a:bodyPr>
            <a:normAutofit/>
          </a:bodyPr>
          <a:lstStyle/>
          <a:p>
            <a:pPr algn="l"/>
            <a:r>
              <a:rPr lang="en-GB" sz="2800" b="1" dirty="0"/>
              <a:t>Further support from the Royal Society of Biology</a:t>
            </a:r>
            <a:endParaRPr lang="en-GB" sz="2800" dirty="0"/>
          </a:p>
        </p:txBody>
      </p:sp>
    </p:spTree>
    <p:extLst>
      <p:ext uri="{BB962C8B-B14F-4D97-AF65-F5344CB8AC3E}">
        <p14:creationId xmlns:p14="http://schemas.microsoft.com/office/powerpoint/2010/main" val="298565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268760"/>
            <a:ext cx="6912768" cy="3570208"/>
          </a:xfrm>
          <a:prstGeom prst="rect">
            <a:avLst/>
          </a:prstGeom>
          <a:ln>
            <a:noFill/>
          </a:ln>
        </p:spPr>
        <p:txBody>
          <a:bodyPr wrap="square">
            <a:spAutoFit/>
          </a:bodyPr>
          <a:lstStyle/>
          <a:p>
            <a:r>
              <a:rPr lang="en-GB" sz="3600" b="1" dirty="0">
                <a:solidFill>
                  <a:srgbClr val="003D7D"/>
                </a:solidFill>
              </a:rPr>
              <a:t>Overview</a:t>
            </a:r>
          </a:p>
          <a:p>
            <a:endParaRPr lang="en-GB" sz="2200" dirty="0">
              <a:solidFill>
                <a:srgbClr val="003D7D"/>
              </a:solidFill>
            </a:endParaRPr>
          </a:p>
          <a:p>
            <a:r>
              <a:rPr lang="en-GB" sz="2400" dirty="0">
                <a:solidFill>
                  <a:srgbClr val="003D7D"/>
                </a:solidFill>
              </a:rPr>
              <a:t>Mind map</a:t>
            </a:r>
          </a:p>
          <a:p>
            <a:endParaRPr lang="en-GB" sz="2400" dirty="0">
              <a:solidFill>
                <a:srgbClr val="003D7D"/>
              </a:solidFill>
            </a:endParaRPr>
          </a:p>
          <a:p>
            <a:r>
              <a:rPr lang="en-GB" sz="2400" dirty="0">
                <a:solidFill>
                  <a:srgbClr val="003D7D"/>
                </a:solidFill>
              </a:rPr>
              <a:t>Careers: resources and activities</a:t>
            </a:r>
          </a:p>
          <a:p>
            <a:endParaRPr lang="en-GB" sz="2400" dirty="0">
              <a:solidFill>
                <a:srgbClr val="003D7D"/>
              </a:solidFill>
            </a:endParaRPr>
          </a:p>
          <a:p>
            <a:r>
              <a:rPr lang="en-GB" sz="2400" dirty="0">
                <a:solidFill>
                  <a:srgbClr val="003D7D"/>
                </a:solidFill>
              </a:rPr>
              <a:t>Further support for students</a:t>
            </a:r>
          </a:p>
          <a:p>
            <a:endParaRPr lang="en-GB" sz="2400" dirty="0">
              <a:solidFill>
                <a:srgbClr val="003D7D"/>
              </a:solidFill>
            </a:endParaRPr>
          </a:p>
          <a:p>
            <a:r>
              <a:rPr lang="en-GB" sz="2400" dirty="0">
                <a:solidFill>
                  <a:srgbClr val="003D7D"/>
                </a:solidFill>
              </a:rPr>
              <a:t>Biochemistry: The Molecules of Life</a:t>
            </a:r>
          </a:p>
        </p:txBody>
      </p:sp>
    </p:spTree>
    <p:extLst>
      <p:ext uri="{BB962C8B-B14F-4D97-AF65-F5344CB8AC3E}">
        <p14:creationId xmlns:p14="http://schemas.microsoft.com/office/powerpoint/2010/main" val="3874519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467389" y="4772471"/>
            <a:ext cx="8218077" cy="384721"/>
          </a:xfrm>
          <a:prstGeom prst="rect">
            <a:avLst/>
          </a:prstGeom>
          <a:noFill/>
        </p:spPr>
        <p:txBody>
          <a:bodyPr wrap="square">
            <a:spAutoFit/>
          </a:bodyPr>
          <a:lstStyle/>
          <a:p>
            <a:pPr algn="ctr"/>
            <a:r>
              <a:rPr lang="en-GB" sz="1900" dirty="0">
                <a:hlinkClick r:id="rId3"/>
              </a:rPr>
              <a:t>www.biochemistry.org/Education/Schoolsandcolleges/Careerprofiles.aspx</a:t>
            </a:r>
            <a:r>
              <a:rPr lang="en-GB" sz="1900" dirty="0"/>
              <a:t> </a:t>
            </a:r>
          </a:p>
        </p:txBody>
      </p:sp>
      <p:sp>
        <p:nvSpPr>
          <p:cNvPr id="13" name="Title 1"/>
          <p:cNvSpPr>
            <a:spLocks noGrp="1"/>
          </p:cNvSpPr>
          <p:nvPr>
            <p:ph type="ctrTitle"/>
          </p:nvPr>
        </p:nvSpPr>
        <p:spPr>
          <a:xfrm>
            <a:off x="251520" y="188640"/>
            <a:ext cx="6044207" cy="1052735"/>
          </a:xfrm>
        </p:spPr>
        <p:txBody>
          <a:bodyPr>
            <a:normAutofit/>
          </a:bodyPr>
          <a:lstStyle/>
          <a:p>
            <a:pPr algn="l"/>
            <a:r>
              <a:rPr lang="en-GB" sz="2800" b="1" dirty="0"/>
              <a:t>Further support from the Biochemical Society</a:t>
            </a:r>
            <a:endParaRPr lang="en-GB" sz="2800" dirty="0"/>
          </a:p>
        </p:txBody>
      </p:sp>
      <p:sp>
        <p:nvSpPr>
          <p:cNvPr id="17" name="Rectangle 16"/>
          <p:cNvSpPr/>
          <p:nvPr/>
        </p:nvSpPr>
        <p:spPr>
          <a:xfrm>
            <a:off x="594121" y="1662917"/>
            <a:ext cx="3185792" cy="1446550"/>
          </a:xfrm>
          <a:prstGeom prst="rect">
            <a:avLst/>
          </a:prstGeom>
        </p:spPr>
        <p:txBody>
          <a:bodyPr wrap="square">
            <a:spAutoFit/>
          </a:bodyPr>
          <a:lstStyle/>
          <a:p>
            <a:r>
              <a:rPr lang="en-GB" sz="2200" b="1" dirty="0">
                <a:solidFill>
                  <a:srgbClr val="003D7D"/>
                </a:solidFill>
              </a:rPr>
              <a:t>Careers profiles </a:t>
            </a:r>
            <a:r>
              <a:rPr lang="en-GB" sz="2200" dirty="0">
                <a:solidFill>
                  <a:srgbClr val="003D7D"/>
                </a:solidFill>
              </a:rPr>
              <a:t>of </a:t>
            </a:r>
            <a:r>
              <a:rPr lang="en-GB" sz="2200" dirty="0" smtClean="0">
                <a:solidFill>
                  <a:srgbClr val="003D7D"/>
                </a:solidFill>
              </a:rPr>
              <a:t>people working </a:t>
            </a:r>
            <a:r>
              <a:rPr lang="en-GB" sz="2200" dirty="0">
                <a:solidFill>
                  <a:srgbClr val="003D7D"/>
                </a:solidFill>
              </a:rPr>
              <a:t>in a variety of biochemistry-related jobs:</a:t>
            </a:r>
          </a:p>
        </p:txBody>
      </p:sp>
      <p:pic>
        <p:nvPicPr>
          <p:cNvPr id="24" name="Picture 2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0060" y="1628800"/>
            <a:ext cx="2163742" cy="3078000"/>
          </a:xfrm>
          <a:prstGeom prst="rect">
            <a:avLst/>
          </a:prstGeom>
        </p:spPr>
      </p:pic>
      <p:pic>
        <p:nvPicPr>
          <p:cNvPr id="6" name="Picture 5">
            <a:hlinkClick r:id="rId3"/>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64073" y="1625632"/>
            <a:ext cx="2206407" cy="3078000"/>
          </a:xfrm>
          <a:prstGeom prst="rect">
            <a:avLst/>
          </a:prstGeom>
        </p:spPr>
      </p:pic>
      <p:pic>
        <p:nvPicPr>
          <p:cNvPr id="9" name="Picture 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9071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
          <p:cNvSpPr>
            <a:spLocks noGrp="1"/>
          </p:cNvSpPr>
          <p:nvPr>
            <p:ph type="ctrTitle"/>
          </p:nvPr>
        </p:nvSpPr>
        <p:spPr>
          <a:xfrm>
            <a:off x="251520" y="188640"/>
            <a:ext cx="6044207" cy="1052735"/>
          </a:xfrm>
        </p:spPr>
        <p:txBody>
          <a:bodyPr>
            <a:normAutofit/>
          </a:bodyPr>
          <a:lstStyle/>
          <a:p>
            <a:pPr algn="l"/>
            <a:r>
              <a:rPr lang="en-GB" sz="2800" b="1" dirty="0"/>
              <a:t>Further support from the Biochemical Society</a:t>
            </a:r>
            <a:endParaRPr lang="en-GB" sz="2800" dirty="0"/>
          </a:p>
        </p:txBody>
      </p:sp>
      <p:sp>
        <p:nvSpPr>
          <p:cNvPr id="11" name="Rectangle 10"/>
          <p:cNvSpPr/>
          <p:nvPr/>
        </p:nvSpPr>
        <p:spPr>
          <a:xfrm>
            <a:off x="594121" y="1662917"/>
            <a:ext cx="3185792" cy="2123658"/>
          </a:xfrm>
          <a:prstGeom prst="rect">
            <a:avLst/>
          </a:prstGeom>
        </p:spPr>
        <p:txBody>
          <a:bodyPr wrap="square">
            <a:spAutoFit/>
          </a:bodyPr>
          <a:lstStyle/>
          <a:p>
            <a:r>
              <a:rPr lang="en-GB" sz="2200" b="1" dirty="0" err="1"/>
              <a:t>BioPathways</a:t>
            </a:r>
            <a:r>
              <a:rPr lang="en-GB" sz="2200" b="1" dirty="0"/>
              <a:t> </a:t>
            </a:r>
            <a:r>
              <a:rPr lang="en-GB" sz="2200" dirty="0"/>
              <a:t>showcases short video interviews of people who have studied bioscience </a:t>
            </a:r>
            <a:r>
              <a:rPr lang="en-GB" sz="2200" dirty="0" smtClean="0"/>
              <a:t>degrees: </a:t>
            </a:r>
            <a:endParaRPr lang="en-GB" sz="2200" b="1" dirty="0"/>
          </a:p>
          <a:p>
            <a:endParaRPr lang="en-GB" sz="2200" dirty="0"/>
          </a:p>
        </p:txBody>
      </p:sp>
      <p:sp>
        <p:nvSpPr>
          <p:cNvPr id="16" name="Rectangle 15"/>
          <p:cNvSpPr/>
          <p:nvPr/>
        </p:nvSpPr>
        <p:spPr>
          <a:xfrm>
            <a:off x="894843" y="4726305"/>
            <a:ext cx="7363170" cy="430887"/>
          </a:xfrm>
          <a:prstGeom prst="rect">
            <a:avLst/>
          </a:prstGeom>
        </p:spPr>
        <p:txBody>
          <a:bodyPr wrap="square">
            <a:spAutoFit/>
          </a:bodyPr>
          <a:lstStyle/>
          <a:p>
            <a:pPr algn="ctr"/>
            <a:r>
              <a:rPr lang="en-GB" sz="2200" dirty="0">
                <a:solidFill>
                  <a:srgbClr val="48A942"/>
                </a:solidFill>
                <a:hlinkClick r:id="rId4"/>
              </a:rPr>
              <a:t>www.youtube.com/user/BioPathways</a:t>
            </a:r>
            <a:r>
              <a:rPr lang="en-GB" sz="2200" dirty="0">
                <a:solidFill>
                  <a:srgbClr val="48A942"/>
                </a:solidFill>
              </a:rPr>
              <a:t>  </a:t>
            </a:r>
            <a:endParaRPr lang="en-GB" sz="2200" dirty="0">
              <a:solidFill>
                <a:srgbClr val="48A942"/>
              </a:solidFill>
              <a:latin typeface="Arial" pitchFamily="34" charset="0"/>
              <a:cs typeface="Arial" pitchFamily="34" charset="0"/>
            </a:endParaRPr>
          </a:p>
        </p:txBody>
      </p:sp>
      <p:pic>
        <p:nvPicPr>
          <p:cNvPr id="3" name="VBfVZhvv8Zw"/>
          <p:cNvPicPr>
            <a:picLocks noRot="1" noChangeAspect="1"/>
          </p:cNvPicPr>
          <p:nvPr>
            <a:videoFile r:link="rId1"/>
          </p:nvPr>
        </p:nvPicPr>
        <p:blipFill>
          <a:blip r:embed="rId5">
            <a:extLst>
              <a:ext uri="{28A0092B-C50C-407E-A947-70E740481C1C}">
                <a14:useLocalDpi xmlns:a14="http://schemas.microsoft.com/office/drawing/2010/main" val="0"/>
              </a:ext>
            </a:extLst>
          </a:blip>
          <a:stretch>
            <a:fillRect/>
          </a:stretch>
        </p:blipFill>
        <p:spPr>
          <a:xfrm>
            <a:off x="3851920" y="1662917"/>
            <a:ext cx="4725166" cy="2652189"/>
          </a:xfrm>
          <a:prstGeom prst="rect">
            <a:avLst/>
          </a:prstGeom>
        </p:spPr>
      </p:pic>
      <p:pic>
        <p:nvPicPr>
          <p:cNvPr id="9" name="Picture 8">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9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67390" y="1556791"/>
            <a:ext cx="8218077" cy="4494117"/>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95299" y="1694418"/>
            <a:ext cx="7953402" cy="1446550"/>
          </a:xfrm>
          <a:prstGeom prst="rect">
            <a:avLst/>
          </a:prstGeom>
        </p:spPr>
        <p:txBody>
          <a:bodyPr wrap="square">
            <a:spAutoFit/>
          </a:bodyPr>
          <a:lstStyle/>
          <a:p>
            <a:pPr algn="just"/>
            <a:r>
              <a:rPr lang="en-GB" sz="2200" dirty="0">
                <a:cs typeface="Arial" pitchFamily="34" charset="0"/>
              </a:rPr>
              <a:t>Careers information and guidance resources all available online via: </a:t>
            </a:r>
          </a:p>
          <a:p>
            <a:pPr algn="just"/>
            <a:endParaRPr lang="en-GB" sz="2200" dirty="0"/>
          </a:p>
          <a:p>
            <a:pPr algn="ctr"/>
            <a:r>
              <a:rPr lang="en-GB" sz="2200" dirty="0">
                <a:hlinkClick r:id="rId3"/>
              </a:rPr>
              <a:t>www.biochemistry.org/education/schoolsandcolleges.aspx</a:t>
            </a:r>
            <a:r>
              <a:rPr lang="en-GB" sz="2200" dirty="0"/>
              <a:t> </a:t>
            </a:r>
            <a:endParaRPr lang="en-GB" sz="2200" u="sng" dirty="0">
              <a:latin typeface="Arial" pitchFamily="34" charset="0"/>
              <a:cs typeface="Arial" pitchFamily="34" charset="0"/>
            </a:endParaRPr>
          </a:p>
        </p:txBody>
      </p:sp>
      <p:pic>
        <p:nvPicPr>
          <p:cNvPr id="3" name="Picture 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446" y="3777024"/>
            <a:ext cx="2176206" cy="2168306"/>
          </a:xfrm>
          <a:prstGeom prst="rect">
            <a:avLst/>
          </a:prstGeom>
        </p:spPr>
      </p:pic>
      <p:sp>
        <p:nvSpPr>
          <p:cNvPr id="9" name="Title 1"/>
          <p:cNvSpPr txBox="1">
            <a:spLocks/>
          </p:cNvSpPr>
          <p:nvPr/>
        </p:nvSpPr>
        <p:spPr>
          <a:xfrm>
            <a:off x="251520" y="188640"/>
            <a:ext cx="6044207"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sz="2800" b="1" dirty="0"/>
              <a:t>Further support from the Biochemical Society</a:t>
            </a:r>
            <a:endParaRPr lang="en-GB" sz="2800" dirty="0"/>
          </a:p>
        </p:txBody>
      </p:sp>
      <p:pic>
        <p:nvPicPr>
          <p:cNvPr id="4" name="Picture 3">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59227" y="3774734"/>
            <a:ext cx="2185059" cy="2172885"/>
          </a:xfrm>
          <a:prstGeom prst="rect">
            <a:avLst/>
          </a:prstGeom>
        </p:spPr>
      </p:pic>
      <p:pic>
        <p:nvPicPr>
          <p:cNvPr id="10" name="Picture 9">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074443" y="3773074"/>
            <a:ext cx="3030809" cy="115633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073598" y="5127318"/>
            <a:ext cx="3050392" cy="82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5681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p:cNvSpPr txBox="1">
            <a:spLocks/>
          </p:cNvSpPr>
          <p:nvPr/>
        </p:nvSpPr>
        <p:spPr>
          <a:xfrm>
            <a:off x="251520" y="188640"/>
            <a:ext cx="6044207"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sz="2800" b="1" dirty="0"/>
              <a:t>Biochemistry: </a:t>
            </a:r>
            <a:br>
              <a:rPr lang="en-GB" sz="2800" b="1" dirty="0"/>
            </a:br>
            <a:r>
              <a:rPr lang="en-GB" sz="2800" b="1" dirty="0"/>
              <a:t>The Molecules of Life</a:t>
            </a:r>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879162" y="1666163"/>
            <a:ext cx="4698043" cy="235816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4121" y="1662917"/>
            <a:ext cx="3185792" cy="1785104"/>
          </a:xfrm>
          <a:prstGeom prst="rect">
            <a:avLst/>
          </a:prstGeom>
        </p:spPr>
        <p:txBody>
          <a:bodyPr wrap="square">
            <a:spAutoFit/>
          </a:bodyPr>
          <a:lstStyle/>
          <a:p>
            <a:pPr lvl="0" fontAlgn="base">
              <a:spcBef>
                <a:spcPct val="0"/>
              </a:spcBef>
              <a:spcAft>
                <a:spcPct val="0"/>
              </a:spcAft>
            </a:pPr>
            <a:r>
              <a:rPr lang="en-US" altLang="en-US" sz="2200" dirty="0" smtClean="0">
                <a:latin typeface="Arial" charset="0"/>
                <a:cs typeface="Arial" charset="0"/>
              </a:rPr>
              <a:t>The free online course provides an introduction to biochemistry, including career opportunities:</a:t>
            </a:r>
            <a:endParaRPr lang="en-US" altLang="en-US" sz="2200" dirty="0">
              <a:latin typeface="Arial" charset="0"/>
              <a:cs typeface="Arial" charset="0"/>
            </a:endParaRPr>
          </a:p>
        </p:txBody>
      </p:sp>
      <p:sp>
        <p:nvSpPr>
          <p:cNvPr id="18" name="Rectangle 17"/>
          <p:cNvSpPr/>
          <p:nvPr/>
        </p:nvSpPr>
        <p:spPr>
          <a:xfrm>
            <a:off x="894843" y="4726305"/>
            <a:ext cx="7363170" cy="430887"/>
          </a:xfrm>
          <a:prstGeom prst="rect">
            <a:avLst/>
          </a:prstGeom>
        </p:spPr>
        <p:txBody>
          <a:bodyPr wrap="square">
            <a:spAutoFit/>
          </a:bodyPr>
          <a:lstStyle/>
          <a:p>
            <a:pPr algn="ctr" fontAlgn="base">
              <a:spcBef>
                <a:spcPct val="0"/>
              </a:spcBef>
              <a:spcAft>
                <a:spcPct val="0"/>
              </a:spcAft>
            </a:pPr>
            <a:r>
              <a:rPr lang="en-GB" sz="2200" dirty="0">
                <a:hlinkClick r:id="rId3"/>
              </a:rPr>
              <a:t>www.futurelearn.com/courses/biochemistry</a:t>
            </a:r>
            <a:r>
              <a:rPr lang="en-GB" sz="2200" dirty="0"/>
              <a:t>     </a:t>
            </a:r>
            <a:endParaRPr lang="en-US" altLang="en-US" sz="2200" dirty="0">
              <a:latin typeface="Arial" charset="0"/>
              <a:cs typeface="Arial" charset="0"/>
            </a:endParaRPr>
          </a:p>
        </p:txBody>
      </p:sp>
      <p:pic>
        <p:nvPicPr>
          <p:cNvPr id="9" name="Picture 2" descr="https://www.uea.ac.uk/documents/2654296/0/UEA_NEW_BRAND_Magenta.png/b14edc4b-c4ca-4197-bee9-7e3a562027ca?t=1455793092763">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0521" y="5517232"/>
            <a:ext cx="1059711" cy="63266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4295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ctrTitle"/>
          </p:nvPr>
        </p:nvSpPr>
        <p:spPr>
          <a:xfrm>
            <a:off x="251520" y="188640"/>
            <a:ext cx="6044207" cy="1052735"/>
          </a:xfrm>
        </p:spPr>
        <p:txBody>
          <a:bodyPr>
            <a:normAutofit/>
          </a:bodyPr>
          <a:lstStyle/>
          <a:p>
            <a:pPr algn="l"/>
            <a:r>
              <a:rPr lang="en-GB" sz="2800" b="1" dirty="0"/>
              <a:t>Biochemistry: </a:t>
            </a:r>
            <a:br>
              <a:rPr lang="en-GB" sz="2800" b="1" dirty="0"/>
            </a:br>
            <a:r>
              <a:rPr lang="en-GB" sz="2800" b="1" dirty="0"/>
              <a:t>The Molecules of Life</a:t>
            </a:r>
          </a:p>
        </p:txBody>
      </p:sp>
      <p:sp>
        <p:nvSpPr>
          <p:cNvPr id="8" name="Rectangle 7"/>
          <p:cNvSpPr/>
          <p:nvPr/>
        </p:nvSpPr>
        <p:spPr>
          <a:xfrm>
            <a:off x="467390" y="1556792"/>
            <a:ext cx="8218077" cy="3744416"/>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www.uea.ac.uk/documents/2654296/0/UEA_NEW_BRAND_Magenta.png/b14edc4b-c4ca-4197-bee9-7e3a562027ca?t=1455793092763">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0521" y="5517232"/>
            <a:ext cx="1059711" cy="632664"/>
          </a:xfrm>
          <a:prstGeom prst="rect">
            <a:avLst/>
          </a:prstGeom>
          <a:noFill/>
          <a:extLst>
            <a:ext uri="{909E8E84-426E-40DD-AFC4-6F175D3DCCD1}">
              <a14:hiddenFill xmlns:a14="http://schemas.microsoft.com/office/drawing/2010/main">
                <a:solidFill>
                  <a:srgbClr val="FFFFFF"/>
                </a:solidFill>
              </a14:hiddenFill>
            </a:ext>
          </a:extLst>
        </p:spPr>
      </p:pic>
      <p:pic>
        <p:nvPicPr>
          <p:cNvPr id="4" name="AFsg6uUvI1I"/>
          <p:cNvPicPr>
            <a:picLocks noRot="1" noChangeAspect="1"/>
          </p:cNvPicPr>
          <p:nvPr>
            <a:videoFile r:link="rId1"/>
          </p:nvPr>
        </p:nvPicPr>
        <p:blipFill>
          <a:blip r:embed="rId6">
            <a:extLst>
              <a:ext uri="{28A0092B-C50C-407E-A947-70E740481C1C}">
                <a14:useLocalDpi xmlns:a14="http://schemas.microsoft.com/office/drawing/2010/main" val="0"/>
              </a:ext>
            </a:extLst>
          </a:blip>
          <a:stretch>
            <a:fillRect/>
          </a:stretch>
        </p:blipFill>
        <p:spPr>
          <a:xfrm>
            <a:off x="1622404" y="1760390"/>
            <a:ext cx="5908043" cy="3324794"/>
          </a:xfrm>
          <a:prstGeom prst="rect">
            <a:avLst/>
          </a:prstGeom>
        </p:spPr>
      </p:pic>
      <p:pic>
        <p:nvPicPr>
          <p:cNvPr id="11" name="Picture 10">
            <a:hlinkClick r:id="rId7"/>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1647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7390" y="1772816"/>
            <a:ext cx="8218077" cy="3312368"/>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Biochemistry: </a:t>
            </a:r>
            <a:br>
              <a:rPr lang="en-GB" sz="2800" b="1" dirty="0"/>
            </a:br>
            <a:r>
              <a:rPr lang="en-GB" sz="2800" b="1" dirty="0"/>
              <a:t>The Molecules of Life</a:t>
            </a:r>
          </a:p>
        </p:txBody>
      </p:sp>
      <p:sp>
        <p:nvSpPr>
          <p:cNvPr id="8" name="Rectangle 7"/>
          <p:cNvSpPr/>
          <p:nvPr/>
        </p:nvSpPr>
        <p:spPr>
          <a:xfrm>
            <a:off x="899592" y="2276872"/>
            <a:ext cx="7267103" cy="2308324"/>
          </a:xfrm>
          <a:prstGeom prst="rect">
            <a:avLst/>
          </a:prstGeom>
        </p:spPr>
        <p:txBody>
          <a:bodyPr wrap="square">
            <a:spAutoFit/>
          </a:bodyPr>
          <a:lstStyle/>
          <a:p>
            <a:r>
              <a:rPr lang="en-GB" sz="2400" dirty="0"/>
              <a:t>What is Melissa’s job?</a:t>
            </a:r>
          </a:p>
          <a:p>
            <a:endParaRPr lang="en-GB" sz="2400" dirty="0"/>
          </a:p>
          <a:p>
            <a:r>
              <a:rPr lang="en-GB" sz="2400" dirty="0"/>
              <a:t>How did she become a biochemist?</a:t>
            </a:r>
          </a:p>
          <a:p>
            <a:endParaRPr lang="en-GB" sz="2400" dirty="0"/>
          </a:p>
          <a:p>
            <a:r>
              <a:rPr lang="en-GB" sz="2400" dirty="0"/>
              <a:t>Why does she think biochemistry is important and useful?</a:t>
            </a:r>
          </a:p>
        </p:txBody>
      </p:sp>
    </p:spTree>
    <p:extLst>
      <p:ext uri="{BB962C8B-B14F-4D97-AF65-F5344CB8AC3E}">
        <p14:creationId xmlns:p14="http://schemas.microsoft.com/office/powerpoint/2010/main" val="273109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188640"/>
            <a:ext cx="6044207" cy="1052735"/>
          </a:xfrm>
        </p:spPr>
        <p:txBody>
          <a:bodyPr>
            <a:normAutofit/>
          </a:bodyPr>
          <a:lstStyle/>
          <a:p>
            <a:pPr algn="l"/>
            <a:r>
              <a:rPr lang="en-GB" sz="2800" b="1" dirty="0"/>
              <a:t>Additional teaching resources</a:t>
            </a:r>
            <a:endParaRPr lang="en-GB" sz="2800" dirty="0"/>
          </a:p>
        </p:txBody>
      </p:sp>
      <p:sp>
        <p:nvSpPr>
          <p:cNvPr id="13" name="Rectangle 12"/>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595299" y="1694418"/>
            <a:ext cx="7953402" cy="3554819"/>
          </a:xfrm>
          <a:prstGeom prst="rect">
            <a:avLst/>
          </a:prstGeom>
        </p:spPr>
        <p:txBody>
          <a:bodyPr wrap="square">
            <a:spAutoFit/>
          </a:bodyPr>
          <a:lstStyle/>
          <a:p>
            <a:r>
              <a:rPr lang="en-GB" sz="2200" b="1" dirty="0">
                <a:solidFill>
                  <a:srgbClr val="003D7D"/>
                </a:solidFill>
              </a:rPr>
              <a:t>Practical Biology </a:t>
            </a:r>
          </a:p>
          <a:p>
            <a:r>
              <a:rPr lang="en-GB" sz="2200" dirty="0">
                <a:solidFill>
                  <a:srgbClr val="003D7D"/>
                </a:solidFill>
              </a:rPr>
              <a:t>Tried and tested practical activities that explain biological concepts:</a:t>
            </a:r>
          </a:p>
          <a:p>
            <a:pPr algn="just"/>
            <a:endParaRPr lang="en-GB" sz="1400" u="sng" dirty="0">
              <a:solidFill>
                <a:srgbClr val="003D7D"/>
              </a:solidFill>
              <a:latin typeface="Arial" pitchFamily="34" charset="0"/>
              <a:cs typeface="Arial" pitchFamily="34" charset="0"/>
            </a:endParaRPr>
          </a:p>
          <a:p>
            <a:pPr algn="ctr"/>
            <a:r>
              <a:rPr lang="en-GB" sz="2100" dirty="0">
                <a:solidFill>
                  <a:srgbClr val="003D7D"/>
                </a:solidFill>
                <a:hlinkClick r:id="rId3"/>
              </a:rPr>
              <a:t>www.nuffieldfoundation.org/practical-biology/bio-molecules</a:t>
            </a:r>
            <a:endParaRPr lang="en-GB" sz="2100" dirty="0">
              <a:solidFill>
                <a:srgbClr val="003D7D"/>
              </a:solidFill>
            </a:endParaRPr>
          </a:p>
          <a:p>
            <a:pPr algn="ctr"/>
            <a:endParaRPr lang="en-GB" sz="1400" dirty="0">
              <a:solidFill>
                <a:srgbClr val="003D7D"/>
              </a:solidFill>
            </a:endParaRPr>
          </a:p>
          <a:p>
            <a:pPr algn="ctr"/>
            <a:endParaRPr lang="en-GB" sz="1400" dirty="0">
              <a:solidFill>
                <a:srgbClr val="003D7D"/>
              </a:solidFill>
            </a:endParaRPr>
          </a:p>
          <a:p>
            <a:r>
              <a:rPr lang="en-GB" sz="2100" b="1" dirty="0" err="1">
                <a:solidFill>
                  <a:srgbClr val="003D7D"/>
                </a:solidFill>
              </a:rPr>
              <a:t>SciberMonkey</a:t>
            </a:r>
            <a:endParaRPr lang="en-GB" sz="2100" b="1" dirty="0">
              <a:solidFill>
                <a:srgbClr val="003D7D"/>
              </a:solidFill>
            </a:endParaRPr>
          </a:p>
          <a:p>
            <a:r>
              <a:rPr lang="en-GB" sz="2100" dirty="0">
                <a:solidFill>
                  <a:srgbClr val="003D7D"/>
                </a:solidFill>
              </a:rPr>
              <a:t>Database of learning resources that have been quality assured by science teachers:</a:t>
            </a:r>
            <a:endParaRPr lang="en-GB" sz="2000" dirty="0">
              <a:solidFill>
                <a:srgbClr val="003D7D"/>
              </a:solidFill>
            </a:endParaRPr>
          </a:p>
          <a:p>
            <a:pPr algn="just"/>
            <a:endParaRPr lang="en-GB" sz="1200" u="sng" dirty="0">
              <a:solidFill>
                <a:srgbClr val="003D7D"/>
              </a:solidFill>
              <a:latin typeface="Arial" pitchFamily="34" charset="0"/>
              <a:cs typeface="Arial" pitchFamily="34" charset="0"/>
            </a:endParaRPr>
          </a:p>
          <a:p>
            <a:pPr algn="ctr"/>
            <a:r>
              <a:rPr lang="en-GB" sz="2200" dirty="0">
                <a:solidFill>
                  <a:srgbClr val="003D7D"/>
                </a:solidFill>
                <a:hlinkClick r:id="rId4"/>
              </a:rPr>
              <a:t>www.scibermonkey.org</a:t>
            </a:r>
            <a:r>
              <a:rPr lang="en-GB" sz="2200" dirty="0">
                <a:solidFill>
                  <a:srgbClr val="003D7D"/>
                </a:solidFill>
              </a:rPr>
              <a:t>    </a:t>
            </a:r>
            <a:endParaRPr lang="en-GB" sz="2200" u="sng" dirty="0">
              <a:solidFill>
                <a:srgbClr val="003D7D"/>
              </a:solidFill>
              <a:latin typeface="Arial" pitchFamily="34" charset="0"/>
              <a:cs typeface="Arial" pitchFamily="34" charset="0"/>
            </a:endParaRPr>
          </a:p>
        </p:txBody>
      </p:sp>
      <p:pic>
        <p:nvPicPr>
          <p:cNvPr id="1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43607" y="5442537"/>
            <a:ext cx="1968153" cy="722767"/>
          </a:xfrm>
          <a:prstGeom prst="rect">
            <a:avLst/>
          </a:prstGeom>
          <a:noFill/>
          <a:extLst>
            <a:ext uri="{909E8E84-426E-40DD-AFC4-6F175D3DCCD1}">
              <a14:hiddenFill xmlns:a14="http://schemas.microsoft.com/office/drawing/2010/main">
                <a:solidFill>
                  <a:srgbClr val="FFFFFF"/>
                </a:solidFill>
              </a14:hiddenFill>
            </a:ext>
          </a:extLst>
        </p:spPr>
      </p:pic>
      <p:pic>
        <p:nvPicPr>
          <p:cNvPr id="18" name="image15.jpg">
            <a:hlinkClick r:id="rId4"/>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41186" y="5362249"/>
            <a:ext cx="1861627" cy="803055"/>
          </a:xfrm>
          <a:prstGeom prst="rect">
            <a:avLst/>
          </a:prstGeom>
          <a:ln w="12700">
            <a:miter lim="400000"/>
          </a:ln>
        </p:spPr>
      </p:pic>
      <p:pic>
        <p:nvPicPr>
          <p:cNvPr id="8" name="Picture 7">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646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ducation\Society of Biology\Teaching\ITT engagement project\Resources\Media\sciberbrain.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5299100"/>
            <a:ext cx="2560638" cy="9382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p:cNvSpPr txBox="1">
            <a:spLocks/>
          </p:cNvSpPr>
          <p:nvPr/>
        </p:nvSpPr>
        <p:spPr>
          <a:xfrm>
            <a:off x="251520" y="188640"/>
            <a:ext cx="6044207" cy="105273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200" kern="1200">
                <a:solidFill>
                  <a:schemeClr val="tx1"/>
                </a:solidFill>
                <a:latin typeface="+mj-lt"/>
                <a:ea typeface="+mj-ea"/>
                <a:cs typeface="+mj-cs"/>
              </a:defRPr>
            </a:lvl1pPr>
          </a:lstStyle>
          <a:p>
            <a:pPr algn="l"/>
            <a:r>
              <a:rPr lang="en-GB" sz="2800" b="1" dirty="0"/>
              <a:t>Additional teaching resources</a:t>
            </a:r>
            <a:endParaRPr lang="en-GB" sz="2800" dirty="0"/>
          </a:p>
        </p:txBody>
      </p:sp>
      <p:sp>
        <p:nvSpPr>
          <p:cNvPr id="6" name="Rectangle 5"/>
          <p:cNvSpPr/>
          <p:nvPr/>
        </p:nvSpPr>
        <p:spPr>
          <a:xfrm>
            <a:off x="595299" y="1694418"/>
            <a:ext cx="7953402" cy="3600986"/>
          </a:xfrm>
          <a:prstGeom prst="rect">
            <a:avLst/>
          </a:prstGeom>
        </p:spPr>
        <p:txBody>
          <a:bodyPr wrap="square">
            <a:spAutoFit/>
          </a:bodyPr>
          <a:lstStyle/>
          <a:p>
            <a:r>
              <a:rPr lang="en-GB" sz="2200" b="1" dirty="0">
                <a:solidFill>
                  <a:srgbClr val="003D7D"/>
                </a:solidFill>
              </a:rPr>
              <a:t>Essays in Biochemistry</a:t>
            </a:r>
          </a:p>
          <a:p>
            <a:pPr algn="just"/>
            <a:r>
              <a:rPr lang="en-GB" sz="2200" dirty="0">
                <a:solidFill>
                  <a:srgbClr val="003D7D"/>
                </a:solidFill>
              </a:rPr>
              <a:t>Overviews of key areas of biochemistry for post-16 students, teachers and undergraduates:</a:t>
            </a:r>
          </a:p>
          <a:p>
            <a:pPr algn="just"/>
            <a:endParaRPr lang="en-GB" sz="1400" u="sng" dirty="0">
              <a:solidFill>
                <a:srgbClr val="003D7D"/>
              </a:solidFill>
              <a:latin typeface="Arial" pitchFamily="34" charset="0"/>
              <a:cs typeface="Arial" pitchFamily="34" charset="0"/>
            </a:endParaRPr>
          </a:p>
          <a:p>
            <a:pPr algn="ctr"/>
            <a:r>
              <a:rPr lang="en-GB" sz="2100" dirty="0">
                <a:solidFill>
                  <a:srgbClr val="003D7D"/>
                </a:solidFill>
                <a:hlinkClick r:id="rId5"/>
              </a:rPr>
              <a:t>www.biochemistry.org/education/teachers/biochemistrybooklets</a:t>
            </a:r>
            <a:endParaRPr lang="en-GB" sz="2100" dirty="0">
              <a:solidFill>
                <a:srgbClr val="003D7D"/>
              </a:solidFill>
            </a:endParaRPr>
          </a:p>
          <a:p>
            <a:pPr algn="ctr"/>
            <a:endParaRPr lang="en-GB" sz="1400" dirty="0">
              <a:solidFill>
                <a:srgbClr val="003D7D"/>
              </a:solidFill>
            </a:endParaRPr>
          </a:p>
          <a:p>
            <a:pPr algn="ctr"/>
            <a:endParaRPr lang="en-GB" sz="1400" dirty="0">
              <a:solidFill>
                <a:srgbClr val="003D7D"/>
              </a:solidFill>
            </a:endParaRPr>
          </a:p>
          <a:p>
            <a:r>
              <a:rPr lang="en-GB" sz="2100" b="1" dirty="0" err="1">
                <a:solidFill>
                  <a:srgbClr val="003D7D"/>
                </a:solidFill>
              </a:rPr>
              <a:t>SciberBrain</a:t>
            </a:r>
            <a:r>
              <a:rPr lang="en-GB" sz="2100" b="1" dirty="0">
                <a:solidFill>
                  <a:srgbClr val="003D7D"/>
                </a:solidFill>
              </a:rPr>
              <a:t> </a:t>
            </a:r>
          </a:p>
          <a:p>
            <a:r>
              <a:rPr lang="en-GB" sz="2100" dirty="0">
                <a:solidFill>
                  <a:srgbClr val="003D7D"/>
                </a:solidFill>
              </a:rPr>
              <a:t>Collection of resources looking at ethical issues in science that encourage class discussions:</a:t>
            </a:r>
            <a:endParaRPr lang="en-GB" sz="2000" dirty="0">
              <a:solidFill>
                <a:srgbClr val="003D7D"/>
              </a:solidFill>
            </a:endParaRPr>
          </a:p>
          <a:p>
            <a:pPr algn="just"/>
            <a:endParaRPr lang="en-GB" sz="1200" u="sng" dirty="0">
              <a:solidFill>
                <a:srgbClr val="003D7D"/>
              </a:solidFill>
              <a:latin typeface="Arial" pitchFamily="34" charset="0"/>
              <a:cs typeface="Arial" pitchFamily="34" charset="0"/>
            </a:endParaRPr>
          </a:p>
          <a:p>
            <a:pPr algn="ctr"/>
            <a:r>
              <a:rPr lang="en-GB" sz="2200" dirty="0">
                <a:solidFill>
                  <a:srgbClr val="003D7D"/>
                </a:solidFill>
                <a:hlinkClick r:id="rId3"/>
              </a:rPr>
              <a:t>www.sciberbrain.org</a:t>
            </a:r>
            <a:r>
              <a:rPr lang="en-GB" sz="2200" dirty="0">
                <a:solidFill>
                  <a:srgbClr val="003D7D"/>
                </a:solidFill>
              </a:rPr>
              <a:t>    </a:t>
            </a:r>
            <a:endParaRPr lang="en-GB" sz="2200" u="sng" dirty="0">
              <a:solidFill>
                <a:srgbClr val="003D7D"/>
              </a:solidFill>
              <a:latin typeface="Arial" pitchFamily="34" charset="0"/>
              <a:cs typeface="Arial" pitchFamily="34" charset="0"/>
            </a:endParaRPr>
          </a:p>
        </p:txBody>
      </p:sp>
      <p:pic>
        <p:nvPicPr>
          <p:cNvPr id="7" name="Picture 6">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732240" y="5380018"/>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31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67390" y="1556792"/>
            <a:ext cx="8218077" cy="3744416"/>
          </a:xfrm>
          <a:prstGeom prst="rect">
            <a:avLst/>
          </a:prstGeom>
          <a:solidFill>
            <a:srgbClr val="C8E5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Title 1"/>
          <p:cNvSpPr>
            <a:spLocks noGrp="1"/>
          </p:cNvSpPr>
          <p:nvPr>
            <p:ph type="ctrTitle"/>
          </p:nvPr>
        </p:nvSpPr>
        <p:spPr>
          <a:xfrm>
            <a:off x="251520" y="188640"/>
            <a:ext cx="6044207" cy="1052735"/>
          </a:xfrm>
        </p:spPr>
        <p:txBody>
          <a:bodyPr>
            <a:normAutofit/>
          </a:bodyPr>
          <a:lstStyle/>
          <a:p>
            <a:pPr algn="l"/>
            <a:r>
              <a:rPr lang="en-GB" sz="2800" b="1" dirty="0" smtClean="0"/>
              <a:t>Further support for teachers</a:t>
            </a:r>
            <a:endParaRPr lang="en-GB" sz="2800" dirty="0"/>
          </a:p>
        </p:txBody>
      </p:sp>
      <p:pic>
        <p:nvPicPr>
          <p:cNvPr id="1028" name="Picture 4" descr="https://www.stem.org.uk/sites/default/files/styles/medium/public/pages/images/ENTHUSE_Project_200_0.jpg?itok=nhWFYBYk">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6420" y="5445224"/>
            <a:ext cx="2095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a:hlinkClick r:id="rId5"/>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9993"/>
          <a:stretch/>
        </p:blipFill>
        <p:spPr bwMode="auto">
          <a:xfrm>
            <a:off x="251520" y="5475389"/>
            <a:ext cx="1508386" cy="64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595299" y="1694418"/>
            <a:ext cx="7953402" cy="3570208"/>
          </a:xfrm>
          <a:prstGeom prst="rect">
            <a:avLst/>
          </a:prstGeom>
        </p:spPr>
        <p:txBody>
          <a:bodyPr wrap="square">
            <a:spAutoFit/>
          </a:bodyPr>
          <a:lstStyle/>
          <a:p>
            <a:r>
              <a:rPr lang="en-GB" sz="2200" b="1" dirty="0">
                <a:solidFill>
                  <a:srgbClr val="003D7D"/>
                </a:solidFill>
              </a:rPr>
              <a:t>STEM Insight </a:t>
            </a:r>
          </a:p>
          <a:p>
            <a:r>
              <a:rPr lang="en-GB" sz="2000" dirty="0" smtClean="0"/>
              <a:t>Programme </a:t>
            </a:r>
            <a:r>
              <a:rPr lang="en-GB" sz="2000" dirty="0"/>
              <a:t>offers staff in schools and colleges a unique chance to experience STEM-related work in industrial or university </a:t>
            </a:r>
            <a:r>
              <a:rPr lang="en-GB" sz="2000" dirty="0" smtClean="0"/>
              <a:t>settings:</a:t>
            </a:r>
            <a:endParaRPr lang="en-GB" sz="2000" dirty="0"/>
          </a:p>
          <a:p>
            <a:pPr algn="just"/>
            <a:endParaRPr lang="en-GB" sz="1200" u="sng" dirty="0">
              <a:solidFill>
                <a:srgbClr val="003D7D"/>
              </a:solidFill>
              <a:cs typeface="Arial" pitchFamily="34" charset="0"/>
            </a:endParaRPr>
          </a:p>
          <a:p>
            <a:pPr algn="ctr"/>
            <a:r>
              <a:rPr lang="en-GB" sz="2200" dirty="0" smtClean="0">
                <a:solidFill>
                  <a:srgbClr val="48A942"/>
                </a:solidFill>
                <a:hlinkClick r:id="rId7"/>
              </a:rPr>
              <a:t>www.stem.org.uk/stem-insight</a:t>
            </a:r>
            <a:r>
              <a:rPr lang="en-GB" sz="2200" dirty="0" smtClean="0">
                <a:solidFill>
                  <a:srgbClr val="48A942"/>
                </a:solidFill>
              </a:rPr>
              <a:t> </a:t>
            </a:r>
            <a:r>
              <a:rPr lang="en-GB" sz="2200" dirty="0" smtClean="0">
                <a:solidFill>
                  <a:srgbClr val="003D7D"/>
                </a:solidFill>
              </a:rPr>
              <a:t> </a:t>
            </a:r>
            <a:endParaRPr lang="en-GB" sz="2200" dirty="0">
              <a:solidFill>
                <a:srgbClr val="003D7D"/>
              </a:solidFill>
            </a:endParaRPr>
          </a:p>
          <a:p>
            <a:pPr algn="ctr"/>
            <a:endParaRPr lang="en-GB" sz="3200" dirty="0">
              <a:solidFill>
                <a:srgbClr val="003D7D"/>
              </a:solidFill>
            </a:endParaRPr>
          </a:p>
          <a:p>
            <a:r>
              <a:rPr lang="en-GB" sz="2200" b="1" dirty="0">
                <a:solidFill>
                  <a:srgbClr val="003D7D"/>
                </a:solidFill>
              </a:rPr>
              <a:t>STEM Ambassadors</a:t>
            </a:r>
          </a:p>
          <a:p>
            <a:r>
              <a:rPr lang="en-GB" sz="2000" dirty="0" smtClean="0"/>
              <a:t>STEM professionals and enthusiasts who visit schools to promote STEM subjects, inspire students and raise awareness of careers:</a:t>
            </a:r>
          </a:p>
          <a:p>
            <a:pPr algn="just"/>
            <a:endParaRPr lang="en-GB" sz="1200" u="sng" dirty="0">
              <a:solidFill>
                <a:srgbClr val="003D7D"/>
              </a:solidFill>
              <a:cs typeface="Arial" pitchFamily="34" charset="0"/>
            </a:endParaRPr>
          </a:p>
          <a:p>
            <a:pPr algn="ctr"/>
            <a:r>
              <a:rPr lang="en-GB" sz="2200" u="sng" dirty="0">
                <a:hlinkClick r:id="rId8"/>
              </a:rPr>
              <a:t>www.stem.org.uk/stem-ambassadors</a:t>
            </a:r>
            <a:r>
              <a:rPr lang="en-GB" sz="2200" dirty="0"/>
              <a:t> </a:t>
            </a:r>
          </a:p>
        </p:txBody>
      </p:sp>
      <p:pic>
        <p:nvPicPr>
          <p:cNvPr id="2" name="Picture 2" descr="Stemnet">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67129" y="5442202"/>
            <a:ext cx="1597359" cy="72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3774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15616" y="1882567"/>
            <a:ext cx="6912768" cy="2554545"/>
          </a:xfrm>
          <a:prstGeom prst="rect">
            <a:avLst/>
          </a:prstGeom>
          <a:ln>
            <a:noFill/>
          </a:ln>
        </p:spPr>
        <p:txBody>
          <a:bodyPr wrap="square">
            <a:spAutoFit/>
          </a:bodyPr>
          <a:lstStyle/>
          <a:p>
            <a:pPr algn="just"/>
            <a:r>
              <a:rPr lang="en-GB" sz="2000" dirty="0">
                <a:solidFill>
                  <a:srgbClr val="003D7D"/>
                </a:solidFill>
              </a:rPr>
              <a:t>We would like to thank the </a:t>
            </a:r>
            <a:r>
              <a:rPr lang="en-GB" sz="2000" b="1" dirty="0">
                <a:solidFill>
                  <a:srgbClr val="003D7D"/>
                </a:solidFill>
              </a:rPr>
              <a:t>Biochemical Society </a:t>
            </a:r>
            <a:r>
              <a:rPr lang="en-GB" sz="2000" dirty="0">
                <a:solidFill>
                  <a:srgbClr val="003D7D"/>
                </a:solidFill>
              </a:rPr>
              <a:t>for their generous support for this project, which has allowed us to produce this Initial Teacher Education resource. </a:t>
            </a:r>
          </a:p>
          <a:p>
            <a:pPr algn="just"/>
            <a:endParaRPr lang="en-GB" sz="2000" dirty="0">
              <a:solidFill>
                <a:srgbClr val="003D7D"/>
              </a:solidFill>
            </a:endParaRPr>
          </a:p>
          <a:p>
            <a:pPr algn="just"/>
            <a:r>
              <a:rPr lang="en-GB" sz="2000" dirty="0">
                <a:solidFill>
                  <a:srgbClr val="003D7D"/>
                </a:solidFill>
              </a:rPr>
              <a:t>This is part of a collection of new careers resources which help teachers highlight to their students future careers and the opportunities of studying bioscience subjects beyond school, such as biochemistry.</a:t>
            </a:r>
          </a:p>
        </p:txBody>
      </p:sp>
      <p:pic>
        <p:nvPicPr>
          <p:cNvPr id="4"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72801" y="4606479"/>
            <a:ext cx="2198395" cy="838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91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3563888" y="2967087"/>
            <a:ext cx="5400600" cy="1470025"/>
          </a:xfrm>
        </p:spPr>
        <p:txBody>
          <a:bodyPr>
            <a:noAutofit/>
          </a:bodyPr>
          <a:lstStyle/>
          <a:p>
            <a:r>
              <a:rPr lang="en-GB" sz="3600" b="1" dirty="0"/>
              <a:t>Biochemistry Careers</a:t>
            </a:r>
            <a:br>
              <a:rPr lang="en-GB" sz="3600" b="1" dirty="0"/>
            </a:br>
            <a:r>
              <a:rPr lang="en-GB" sz="2200" dirty="0">
                <a:solidFill>
                  <a:srgbClr val="48A942"/>
                </a:solidFill>
                <a:hlinkClick r:id="rId3"/>
              </a:rPr>
              <a:t>www.rsb.org.uk/careers</a:t>
            </a:r>
            <a:endParaRPr lang="en-GB" sz="2000" dirty="0">
              <a:solidFill>
                <a:srgbClr val="3EA436"/>
              </a:solidFill>
            </a:endParaRPr>
          </a:p>
        </p:txBody>
      </p:sp>
    </p:spTree>
    <p:extLst>
      <p:ext uri="{BB962C8B-B14F-4D97-AF65-F5344CB8AC3E}">
        <p14:creationId xmlns:p14="http://schemas.microsoft.com/office/powerpoint/2010/main" val="3725060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2" y="2060848"/>
            <a:ext cx="7267103" cy="3046988"/>
          </a:xfrm>
          <a:prstGeom prst="rect">
            <a:avLst/>
          </a:prstGeom>
        </p:spPr>
        <p:txBody>
          <a:bodyPr wrap="square">
            <a:spAutoFit/>
          </a:bodyPr>
          <a:lstStyle/>
          <a:p>
            <a:r>
              <a:rPr lang="en-GB" sz="2400" dirty="0"/>
              <a:t>By the end of this lesson, you will:</a:t>
            </a:r>
          </a:p>
          <a:p>
            <a:endParaRPr lang="en-GB" sz="2400" dirty="0"/>
          </a:p>
          <a:p>
            <a:pPr marL="342900" lvl="0" indent="-342900">
              <a:buFont typeface="Wingdings" panose="05000000000000000000" pitchFamily="2" charset="2"/>
              <a:buChar char="§"/>
            </a:pPr>
            <a:r>
              <a:rPr lang="en-GB" sz="2400" dirty="0"/>
              <a:t>Have explored a variety of biochemistry careers </a:t>
            </a:r>
          </a:p>
          <a:p>
            <a:pPr marL="342900" lvl="0" indent="-342900">
              <a:buFont typeface="Wingdings" panose="05000000000000000000" pitchFamily="2" charset="2"/>
              <a:buChar char="§"/>
            </a:pPr>
            <a:endParaRPr lang="en-GB" sz="2400" dirty="0"/>
          </a:p>
          <a:p>
            <a:pPr marL="342900" lvl="0" indent="-342900">
              <a:buFont typeface="Wingdings" panose="05000000000000000000" pitchFamily="2" charset="2"/>
              <a:buChar char="§"/>
            </a:pPr>
            <a:r>
              <a:rPr lang="en-GB" sz="2400" dirty="0"/>
              <a:t>Have understood </a:t>
            </a:r>
            <a:r>
              <a:rPr lang="en-GB" sz="2400" dirty="0" smtClean="0"/>
              <a:t>how to </a:t>
            </a:r>
            <a:r>
              <a:rPr lang="en-GB" sz="2400" dirty="0"/>
              <a:t>access careers information provided by the Royal Society of Biology and </a:t>
            </a:r>
            <a:r>
              <a:rPr lang="en-GB" sz="2400" dirty="0" smtClean="0"/>
              <a:t>the Biochemical </a:t>
            </a:r>
            <a:r>
              <a:rPr lang="en-GB" sz="2400" dirty="0"/>
              <a:t>Society</a:t>
            </a:r>
          </a:p>
          <a:p>
            <a:endParaRPr lang="en-GB" sz="2400" dirty="0"/>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Learning outcomes</a:t>
            </a:r>
            <a:endParaRPr lang="en-GB" sz="2800" dirty="0"/>
          </a:p>
        </p:txBody>
      </p:sp>
    </p:spTree>
    <p:extLst>
      <p:ext uri="{BB962C8B-B14F-4D97-AF65-F5344CB8AC3E}">
        <p14:creationId xmlns:p14="http://schemas.microsoft.com/office/powerpoint/2010/main" val="276323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7390" y="1556791"/>
            <a:ext cx="8218077" cy="3672409"/>
          </a:xfrm>
          <a:prstGeom prst="rect">
            <a:avLst/>
          </a:prstGeom>
          <a:solidFill>
            <a:srgbClr val="D1DF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899592" y="2060848"/>
            <a:ext cx="7267103" cy="2677656"/>
          </a:xfrm>
          <a:prstGeom prst="rect">
            <a:avLst/>
          </a:prstGeom>
        </p:spPr>
        <p:txBody>
          <a:bodyPr wrap="square">
            <a:spAutoFit/>
          </a:bodyPr>
          <a:lstStyle/>
          <a:p>
            <a:r>
              <a:rPr lang="en-GB" sz="2400" dirty="0"/>
              <a:t>What is a biochemist?</a:t>
            </a:r>
          </a:p>
          <a:p>
            <a:endParaRPr lang="en-GB" sz="2400" dirty="0"/>
          </a:p>
          <a:p>
            <a:r>
              <a:rPr lang="en-GB" sz="2400" dirty="0"/>
              <a:t>What biochemistry careers can you think of?</a:t>
            </a:r>
          </a:p>
          <a:p>
            <a:endParaRPr lang="en-GB" sz="2400" dirty="0"/>
          </a:p>
          <a:p>
            <a:r>
              <a:rPr lang="en-GB" sz="2400" dirty="0"/>
              <a:t>What might you study?</a:t>
            </a:r>
          </a:p>
          <a:p>
            <a:endParaRPr lang="en-GB" sz="2400" dirty="0"/>
          </a:p>
          <a:p>
            <a:r>
              <a:rPr lang="en-GB" sz="2400" dirty="0"/>
              <a:t>What skills might you develop?</a:t>
            </a:r>
          </a:p>
        </p:txBody>
      </p:sp>
      <p:sp>
        <p:nvSpPr>
          <p:cNvPr id="7" name="Title 1"/>
          <p:cNvSpPr>
            <a:spLocks noGrp="1"/>
          </p:cNvSpPr>
          <p:nvPr>
            <p:ph type="ctrTitle"/>
          </p:nvPr>
        </p:nvSpPr>
        <p:spPr>
          <a:xfrm>
            <a:off x="251520" y="188640"/>
            <a:ext cx="6044207" cy="1052735"/>
          </a:xfrm>
        </p:spPr>
        <p:txBody>
          <a:bodyPr>
            <a:normAutofit/>
          </a:bodyPr>
          <a:lstStyle/>
          <a:p>
            <a:pPr algn="l"/>
            <a:r>
              <a:rPr lang="en-GB" sz="2800" b="1" dirty="0"/>
              <a:t>Mind map</a:t>
            </a:r>
            <a:endParaRPr lang="en-GB" sz="2800" dirty="0"/>
          </a:p>
        </p:txBody>
      </p:sp>
    </p:spTree>
    <p:extLst>
      <p:ext uri="{BB962C8B-B14F-4D97-AF65-F5344CB8AC3E}">
        <p14:creationId xmlns:p14="http://schemas.microsoft.com/office/powerpoint/2010/main" val="1557683912"/>
      </p:ext>
    </p:extLst>
  </p:cSld>
  <p:clrMapOvr>
    <a:masterClrMapping/>
  </p:clrMapOvr>
</p:sld>
</file>

<file path=ppt/theme/theme1.xml><?xml version="1.0" encoding="utf-8"?>
<a:theme xmlns:a="http://schemas.openxmlformats.org/drawingml/2006/main" name="Office Theme">
  <a:themeElements>
    <a:clrScheme name="RSB">
      <a:dk1>
        <a:srgbClr val="003D7D"/>
      </a:dk1>
      <a:lt1>
        <a:sysClr val="window" lastClr="FFFFFF"/>
      </a:lt1>
      <a:dk2>
        <a:srgbClr val="003D7D"/>
      </a:dk2>
      <a:lt2>
        <a:srgbClr val="003D7D"/>
      </a:lt2>
      <a:accent1>
        <a:srgbClr val="003D7D"/>
      </a:accent1>
      <a:accent2>
        <a:srgbClr val="003D7D"/>
      </a:accent2>
      <a:accent3>
        <a:srgbClr val="003D7D"/>
      </a:accent3>
      <a:accent4>
        <a:srgbClr val="003D7D"/>
      </a:accent4>
      <a:accent5>
        <a:srgbClr val="003D7D"/>
      </a:accent5>
      <a:accent6>
        <a:srgbClr val="003D7D"/>
      </a:accent6>
      <a:hlink>
        <a:srgbClr val="3EA436"/>
      </a:hlink>
      <a:folHlink>
        <a:srgbClr val="003D7D"/>
      </a:folHlink>
    </a:clrScheme>
    <a:fontScheme name="oithev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5447</TotalTime>
  <Words>1238</Words>
  <Application>Microsoft Office PowerPoint</Application>
  <PresentationFormat>On-screen Show (4:3)</PresentationFormat>
  <Paragraphs>288</Paragraphs>
  <Slides>25</Slides>
  <Notes>25</Notes>
  <HiddenSlides>0</HiddenSlides>
  <MMClips>2</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Additional teaching resources</vt:lpstr>
      <vt:lpstr>PowerPoint Presentation</vt:lpstr>
      <vt:lpstr>Further support for teachers</vt:lpstr>
      <vt:lpstr>PowerPoint Presentation</vt:lpstr>
      <vt:lpstr>Biochemistry Careers www.rsb.org.uk/careers</vt:lpstr>
      <vt:lpstr>Learning outcomes</vt:lpstr>
      <vt:lpstr>Mind map</vt:lpstr>
      <vt:lpstr>PowerPoint Presentation</vt:lpstr>
      <vt:lpstr>PowerPoint Presentation</vt:lpstr>
      <vt:lpstr>PowerPoint Presentation</vt:lpstr>
      <vt:lpstr>Careers resource</vt:lpstr>
      <vt:lpstr>Careers resource</vt:lpstr>
      <vt:lpstr>Career Profile Card/Pitch</vt:lpstr>
      <vt:lpstr>Careers resource</vt:lpstr>
      <vt:lpstr>Careers resource</vt:lpstr>
      <vt:lpstr>Bingo</vt:lpstr>
      <vt:lpstr>Further support from the Royal Society of Biology</vt:lpstr>
      <vt:lpstr>Further support from the Biochemical Society</vt:lpstr>
      <vt:lpstr>Further support from the Biochemical Society</vt:lpstr>
      <vt:lpstr>PowerPoint Presentation</vt:lpstr>
      <vt:lpstr>PowerPoint Presentation</vt:lpstr>
      <vt:lpstr>Biochemistry:  The Molecules of Life</vt:lpstr>
      <vt:lpstr>Biochemistry:  The Molecules of Life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Teachers' Biochemistry Careers Lesson Presentation</dc:title>
  <dc:creator>Raghavendra Selvam</dc:creator>
  <cp:lastModifiedBy>Raghavendra Selvam</cp:lastModifiedBy>
  <cp:revision>514</cp:revision>
  <dcterms:created xsi:type="dcterms:W3CDTF">2015-07-30T15:27:23Z</dcterms:created>
  <dcterms:modified xsi:type="dcterms:W3CDTF">2017-02-07T10:49:43Z</dcterms:modified>
</cp:coreProperties>
</file>