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42"/>
    <a:srgbClr val="003D7D"/>
    <a:srgbClr val="D1DFD6"/>
    <a:srgbClr val="3EA436"/>
    <a:srgbClr val="B2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89876" autoAdjust="0"/>
  </p:normalViewPr>
  <p:slideViewPr>
    <p:cSldViewPr>
      <p:cViewPr varScale="1">
        <p:scale>
          <a:sx n="105" d="100"/>
          <a:sy n="105" d="100"/>
        </p:scale>
        <p:origin x="22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10E40-250B-467E-8DEC-4221684875F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767AB-62C3-40D1-BE73-CB732A929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6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8942A-7920-4F76-ACD5-9F547F5F577D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132B-1838-4AA2-80A9-CFE37CC7ED8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2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67">
                        <a14:foregroundMark x1="31333" y1="91717" x2="31333" y2="91717"/>
                        <a14:foregroundMark x1="34267" y1="85253" x2="34267" y2="85253"/>
                        <a14:foregroundMark x1="36067" y1="90404" x2="36067" y2="90404"/>
                        <a14:foregroundMark x1="31800" y1="90303" x2="31800" y2="90303"/>
                        <a14:foregroundMark x1="33267" y1="90707" x2="34267" y2="98384"/>
                        <a14:foregroundMark x1="74733" y1="86970" x2="75067" y2="96162"/>
                        <a14:foregroundMark x1="27067" y1="67879" x2="27067" y2="67879"/>
                        <a14:foregroundMark x1="29800" y1="74646" x2="29933" y2="75152"/>
                        <a14:foregroundMark x1="48733" y1="79697" x2="48733" y2="7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 bwMode="auto">
          <a:xfrm flipH="1">
            <a:off x="1016" y="332656"/>
            <a:ext cx="9165578" cy="65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2785" y="404664"/>
            <a:ext cx="20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48A942"/>
                </a:solidFill>
              </a:rPr>
              <a:t>www.rsb.org.uk</a:t>
            </a:r>
            <a:endParaRPr lang="en-GB" dirty="0">
              <a:solidFill>
                <a:srgbClr val="48A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32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34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4CjRLq6E1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onlineveterinaryanatomy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rsb.org.uk/get-involved/rsb-awards/nancy-rothwell-award/nancy-rothwell-award-2018-short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sb.org.uk/nancy-Rothwell-award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sb.org.uk/nancy-rothwell-awa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XbPcL2cGt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644008" y="2420888"/>
            <a:ext cx="4320480" cy="147002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The Nancy </a:t>
            </a:r>
            <a:r>
              <a:rPr lang="en-GB" sz="3600" b="1" dirty="0"/>
              <a:t>Rothwell </a:t>
            </a:r>
            <a:r>
              <a:rPr lang="en-GB" sz="3600" b="1" dirty="0" smtClean="0"/>
              <a:t>Award </a:t>
            </a:r>
            <a:r>
              <a:rPr lang="en-GB" sz="3600" b="1" dirty="0" smtClean="0"/>
              <a:t>2019</a:t>
            </a:r>
            <a:endParaRPr lang="en-GB" sz="3600" dirty="0"/>
          </a:p>
        </p:txBody>
      </p:sp>
      <p:pic>
        <p:nvPicPr>
          <p:cNvPr id="3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18">
        <p:fade/>
      </p:transition>
    </mc:Choice>
    <mc:Fallback xmlns="">
      <p:transition spd="med" advTm="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Animal 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Were you right?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Which organs are the same as humans?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What is different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5301208"/>
            <a:ext cx="3096344" cy="821061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Drawing an object rather than taking a quick photo means you have to really think about it!</a:t>
            </a:r>
          </a:p>
        </p:txBody>
      </p:sp>
      <p:pic>
        <p:nvPicPr>
          <p:cNvPr id="8" name="Picture 2" descr="http://www.1999.co.jp/itbig14/10144591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0888" y="2077927"/>
            <a:ext cx="3363009" cy="27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0264" y="4876651"/>
            <a:ext cx="2891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The heart drawing you saw earlier is from a dog!  </a:t>
            </a:r>
          </a:p>
        </p:txBody>
      </p:sp>
    </p:spTree>
    <p:extLst>
      <p:ext uri="{BB962C8B-B14F-4D97-AF65-F5344CB8AC3E}">
        <p14:creationId xmlns:p14="http://schemas.microsoft.com/office/powerpoint/2010/main" val="64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Online Veterinary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Anatomy </a:t>
            </a:r>
            <a:r>
              <a:rPr lang="en-GB" b="1" dirty="0"/>
              <a:t>Museum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The Online Veterinary Anatomy Museum is an open access resource to let you look at virtual </a:t>
            </a:r>
            <a:r>
              <a:rPr lang="en-GB" dirty="0" smtClean="0"/>
              <a:t>specimens.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Explore the museum highlights by clicking the </a:t>
            </a:r>
            <a:r>
              <a:rPr lang="en-GB" dirty="0" smtClean="0"/>
              <a:t>image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Hear more about the project: </a:t>
            </a:r>
            <a:r>
              <a:rPr lang="en-GB" dirty="0">
                <a:solidFill>
                  <a:srgbClr val="48A942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rgbClr val="48A942"/>
                </a:solidFill>
                <a:hlinkClick r:id="rId2"/>
              </a:rPr>
              <a:t>www.youtube.com/watch?v=l4CjRLq6E1E</a:t>
            </a:r>
            <a:r>
              <a:rPr lang="en-GB" dirty="0" smtClean="0">
                <a:solidFill>
                  <a:srgbClr val="48A942"/>
                </a:solidFill>
              </a:rPr>
              <a:t> </a:t>
            </a:r>
            <a:endParaRPr lang="en-GB" dirty="0">
              <a:solidFill>
                <a:srgbClr val="48A942"/>
              </a:solidFill>
            </a:endParaRP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127" y="1844824"/>
            <a:ext cx="385860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Animation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Animators sometimes use knowledge of anatomy when making cartoons or inventing new creatures</a:t>
            </a:r>
            <a:r>
              <a:rPr lang="en-GB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The horse skeleton in the Royal Veterinary College shows Foxhunter, an Olympic prize winning showjumper in the 1950s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It was used as the basis for a creature in Harry Potter. Can you guess which one? 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hatsinjohnsfreezer.files.wordpress.com/2012/06/mainview-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963867" cy="31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88024" y="2361712"/>
            <a:ext cx="2592288" cy="1368152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In artistic drawings, it is ok to have many lines, when you are sketching, to try to get a sense of emotion or movement for example.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744416" cy="463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6136" y="4059441"/>
            <a:ext cx="2592288" cy="1368152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Remember scientific drawing is all about accuracy and careful observation. It is great if it can also look beautiful too! However,  the communication purpose is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14384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3016" y="2383807"/>
            <a:ext cx="2304256" cy="1211304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Anatomy illustrations are for teaching  students or vets for example. They are very precise.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2160" y="4059441"/>
            <a:ext cx="2448272" cy="1073318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You might choose to label your final piece by researching the name of each part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97" y="1772816"/>
            <a:ext cx="4215627" cy="3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9592" y="5132759"/>
            <a:ext cx="3184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College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2013273"/>
            <a:ext cx="7416824" cy="3359943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bg1"/>
              </a:solidFill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Which style do you prefer? </a:t>
            </a: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Your drawing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Choose a real specimen (natural object) to </a:t>
            </a:r>
            <a:r>
              <a:rPr lang="en-GB" dirty="0" smtClean="0"/>
              <a:t>draw</a:t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What do you think it is from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Think carefully about which view you will draw- what do you want to viewer to understand about the specimen? 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167" y="1412776"/>
            <a:ext cx="1805965" cy="47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76256" y="1628800"/>
            <a:ext cx="1908720" cy="1368152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Include: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Title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first name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school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class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4941168"/>
            <a:ext cx="3384376" cy="1181101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Handle the object if you can. </a:t>
            </a:r>
          </a:p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Which parts are rough?</a:t>
            </a:r>
          </a:p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 Which parts are smooth? Why, what is their function?</a:t>
            </a:r>
          </a:p>
          <a:p>
            <a:pPr lvl="0" algn="ctr"/>
            <a:r>
              <a:rPr lang="en-GB" sz="1200" b="1" dirty="0">
                <a:solidFill>
                  <a:schemeClr val="bg1"/>
                </a:solidFill>
              </a:rPr>
              <a:t>How will you show this in your drawing?  </a:t>
            </a:r>
          </a:p>
        </p:txBody>
      </p:sp>
    </p:spTree>
    <p:extLst>
      <p:ext uri="{BB962C8B-B14F-4D97-AF65-F5344CB8AC3E}">
        <p14:creationId xmlns:p14="http://schemas.microsoft.com/office/powerpoint/2010/main" val="33864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Inspiration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22920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View the full </a:t>
            </a:r>
            <a:r>
              <a:rPr lang="en-GB" b="1" dirty="0" smtClean="0"/>
              <a:t>2018 </a:t>
            </a:r>
            <a:r>
              <a:rPr lang="en-GB" b="1" dirty="0" smtClean="0"/>
              <a:t>shortlisted entries </a:t>
            </a:r>
            <a:r>
              <a:rPr lang="en-GB" b="1" dirty="0"/>
              <a:t>on Pinterest: </a:t>
            </a:r>
            <a:r>
              <a:rPr lang="en-GB" b="1" dirty="0">
                <a:hlinkClick r:id="rId2"/>
              </a:rPr>
              <a:t>https://</a:t>
            </a:r>
            <a:r>
              <a:rPr lang="en-GB" b="1" dirty="0" smtClean="0">
                <a:hlinkClick r:id="rId2"/>
              </a:rPr>
              <a:t>www.rsb.org.uk/get-involved/rsb-awards/nancy-rothwell-award/nancy-rothwell-award-2018-shortlist</a:t>
            </a:r>
            <a:r>
              <a:rPr lang="en-GB" b="1" dirty="0" smtClean="0"/>
              <a:t>  </a:t>
            </a:r>
            <a:endParaRPr lang="en-GB" b="1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6791"/>
          <a:stretch/>
        </p:blipFill>
        <p:spPr>
          <a:xfrm>
            <a:off x="2123728" y="1637134"/>
            <a:ext cx="5136431" cy="33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Final piece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Practice some different styles and materials – you could use different coloured paper, chalks, pastels, watercolour or oil paints even!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Visit a museum or borrow some natural objects and practice.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Make some sketches and then a final </a:t>
            </a:r>
            <a:r>
              <a:rPr lang="en-GB" dirty="0" smtClean="0"/>
              <a:t>piece</a:t>
            </a:r>
            <a:br>
              <a:rPr lang="en-GB" dirty="0" smtClean="0"/>
            </a:br>
            <a:endParaRPr lang="en-GB" dirty="0"/>
          </a:p>
          <a:p>
            <a:r>
              <a:rPr lang="en-GB" sz="1600" b="1" dirty="0"/>
              <a:t>Download an application form from: </a:t>
            </a:r>
            <a:r>
              <a:rPr lang="en-GB" sz="1600" b="1" dirty="0" smtClean="0">
                <a:hlinkClick r:id="rId2"/>
              </a:rPr>
              <a:t>www.rsb.org.uk/nancy-rothwell-award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/>
          </a:p>
          <a:p>
            <a:r>
              <a:rPr lang="en-GB" sz="1600" b="1" dirty="0" smtClean="0"/>
              <a:t>Submit </a:t>
            </a:r>
            <a:r>
              <a:rPr lang="en-GB" sz="1600" b="1" dirty="0"/>
              <a:t>artwork by </a:t>
            </a:r>
            <a:r>
              <a:rPr lang="en-GB" sz="1600" b="1" dirty="0" smtClean="0"/>
              <a:t>Tuesday 30</a:t>
            </a:r>
            <a:r>
              <a:rPr lang="en-GB" sz="1600" b="1" baseline="30000" dirty="0" smtClean="0"/>
              <a:t>th</a:t>
            </a:r>
            <a:r>
              <a:rPr lang="en-GB" sz="1600" b="1" dirty="0" smtClean="0"/>
              <a:t> July 2019.</a:t>
            </a:r>
            <a:endParaRPr lang="en-GB" b="1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48264" y="4725144"/>
            <a:ext cx="1908720" cy="1368152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Include: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Title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first name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school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/>
              <a:t>Your class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92" y="1844824"/>
            <a:ext cx="3096344" cy="20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0092" y="391708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Example drawn by a Y4 pupil from Wroxham School, Hertfordshire</a:t>
            </a:r>
          </a:p>
        </p:txBody>
      </p:sp>
    </p:spTree>
    <p:extLst>
      <p:ext uri="{BB962C8B-B14F-4D97-AF65-F5344CB8AC3E}">
        <p14:creationId xmlns:p14="http://schemas.microsoft.com/office/powerpoint/2010/main" val="18545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 smtClean="0"/>
              <a:t>Key information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48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Natural specimen drawing competition 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Age </a:t>
            </a:r>
            <a:r>
              <a:rPr lang="en-GB" sz="2000" dirty="0"/>
              <a:t>groups: </a:t>
            </a:r>
            <a:r>
              <a:rPr lang="en-GB" sz="2000" b="1" dirty="0"/>
              <a:t>7-11, 12-14 and </a:t>
            </a:r>
            <a:r>
              <a:rPr lang="en-GB" sz="2000" b="1" dirty="0" smtClean="0"/>
              <a:t>15-18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Highly commended and winning entries will </a:t>
            </a:r>
            <a:r>
              <a:rPr lang="en-GB" sz="2000" dirty="0"/>
              <a:t>be presented with certificates, </a:t>
            </a:r>
            <a:r>
              <a:rPr lang="en-GB" sz="2000" dirty="0" smtClean="0"/>
              <a:t>and be invited to an experience </a:t>
            </a:r>
            <a:r>
              <a:rPr lang="en-GB" sz="2000" dirty="0"/>
              <a:t>day at the Royal Veterinary </a:t>
            </a:r>
            <a:r>
              <a:rPr lang="en-GB" sz="2000" dirty="0" smtClean="0"/>
              <a:t>College where they will get </a:t>
            </a:r>
            <a:r>
              <a:rPr lang="en-GB" sz="2000" dirty="0"/>
              <a:t>to meet the artist in </a:t>
            </a:r>
            <a:r>
              <a:rPr lang="en-GB" sz="2000" dirty="0" smtClean="0"/>
              <a:t>residence </a:t>
            </a:r>
            <a:r>
              <a:rPr lang="en-GB" sz="2000" dirty="0"/>
              <a:t>and receive a guided tour of the anatomy museum and dissection </a:t>
            </a:r>
            <a:r>
              <a:rPr lang="en-GB" sz="2000" dirty="0" smtClean="0"/>
              <a:t>rooms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Deadline for entries: </a:t>
            </a:r>
            <a:r>
              <a:rPr lang="en-GB" sz="2000" b="1" dirty="0" smtClean="0"/>
              <a:t>30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July 2019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More information: </a:t>
            </a:r>
            <a:r>
              <a:rPr lang="en-GB" sz="2000" dirty="0" smtClean="0">
                <a:hlinkClick r:id="rId2"/>
              </a:rPr>
              <a:t>www.rsb.org.uk/nancy-rothwell-award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48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You </a:t>
            </a:r>
            <a:r>
              <a:rPr lang="en-GB" sz="2000" b="1" dirty="0" smtClean="0"/>
              <a:t>will: </a:t>
            </a:r>
          </a:p>
          <a:p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Learn why drawings are important for </a:t>
            </a:r>
            <a:r>
              <a:rPr lang="en-GB" sz="2000" dirty="0" smtClean="0"/>
              <a:t>science</a:t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Know how vets use drawings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Draw a real object yourself</a:t>
            </a:r>
            <a:r>
              <a:rPr lang="en-GB" sz="2000" dirty="0" smtClean="0"/>
              <a:t>!</a:t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Find out about the artist at the Royal Veterinary College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What is the Royal Veterinary College?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Click the image to see a film 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Look out for our museum! 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20888"/>
            <a:ext cx="3907644" cy="26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Science drawings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You are about to look at ANATOMY </a:t>
            </a:r>
            <a:r>
              <a:rPr lang="en-GB" sz="2000" dirty="0" smtClean="0"/>
              <a:t>drawings.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What does </a:t>
            </a:r>
            <a:r>
              <a:rPr lang="en-GB" sz="2000" b="1" dirty="0"/>
              <a:t>anatomy</a:t>
            </a:r>
            <a:r>
              <a:rPr lang="en-GB" sz="2000" dirty="0"/>
              <a:t> mean?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This is by a famous artist called George Stubbs (1724- 1806).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Bonus activity: look up some of his other work…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sset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07707"/>
            <a:ext cx="3203090" cy="26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92080" y="4566273"/>
            <a:ext cx="3184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College</a:t>
            </a:r>
            <a:r>
              <a:rPr lang="en-GB" sz="1000" dirty="0"/>
              <a:t> </a:t>
            </a:r>
            <a:r>
              <a:rPr lang="en-GB" sz="1000" i="1" dirty="0" smtClean="0"/>
              <a:t>under </a:t>
            </a:r>
            <a:r>
              <a:rPr lang="en-GB" sz="1000" i="1" dirty="0"/>
              <a:t>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8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 smtClean="0"/>
              <a:t>Specimens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 specimen means a preserved natural object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Although they are often parts of animals or plants which have died of natural causes, they have been kept so that we can learn from them.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Sometimes people collect natural objects such as shells or fossils.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Have you ever collected any natural objects?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Have you ever been to any museums with a collection of specimens? 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13049" y="2339879"/>
            <a:ext cx="3960441" cy="29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Anatomy isn’t just about drawing bones.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What is this organ?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Which animal do you think it is from? 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104" y="4418041"/>
            <a:ext cx="3184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College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pic>
        <p:nvPicPr>
          <p:cNvPr id="7" name="Picture 6" descr="Asset Preview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4" t="20081" r="10539" b="14273"/>
          <a:stretch/>
        </p:blipFill>
        <p:spPr bwMode="auto">
          <a:xfrm>
            <a:off x="5658990" y="1717631"/>
            <a:ext cx="2303930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5301208"/>
            <a:ext cx="2304256" cy="821061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Why has the anatomist used shading on this drawing? </a:t>
            </a:r>
          </a:p>
        </p:txBody>
      </p:sp>
    </p:spTree>
    <p:extLst>
      <p:ext uri="{BB962C8B-B14F-4D97-AF65-F5344CB8AC3E}">
        <p14:creationId xmlns:p14="http://schemas.microsoft.com/office/powerpoint/2010/main" val="42137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/>
          <a:lstStyle/>
          <a:p>
            <a:pPr algn="l"/>
            <a:r>
              <a:rPr lang="en-GB" b="1" dirty="0"/>
              <a:t>History of 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Look up ‘The anatomy of the horse in the 15</a:t>
            </a:r>
            <a:r>
              <a:rPr lang="en-GB" baseline="30000" dirty="0"/>
              <a:t>th</a:t>
            </a:r>
            <a:r>
              <a:rPr lang="en-GB" dirty="0"/>
              <a:t> century’ </a:t>
            </a: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What do you notice? </a:t>
            </a: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The Ancient Egyptians and </a:t>
            </a:r>
            <a:r>
              <a:rPr lang="en-GB" dirty="0" smtClean="0"/>
              <a:t>Greeks </a:t>
            </a:r>
            <a:r>
              <a:rPr lang="en-GB" dirty="0"/>
              <a:t>even studied anatomy</a:t>
            </a:r>
            <a:r>
              <a:rPr lang="en-GB" dirty="0" smtClean="0"/>
              <a:t>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Look up Galen and Vesalius if you are really keen to find out more about the history.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08747" y="5482723"/>
            <a:ext cx="3184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College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275045" cy="33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6096" y="4959503"/>
            <a:ext cx="33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People have drawn specimens to understand them better for many years. 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5301208"/>
            <a:ext cx="2808312" cy="821061"/>
          </a:xfrm>
          <a:prstGeom prst="rect">
            <a:avLst/>
          </a:prstGeom>
          <a:solidFill>
            <a:srgbClr val="48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True or false? The famous scientists and artist Leonardo Da Vinci studied anatomy.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Find out! </a:t>
            </a:r>
          </a:p>
        </p:txBody>
      </p:sp>
    </p:spTree>
    <p:extLst>
      <p:ext uri="{BB962C8B-B14F-4D97-AF65-F5344CB8AC3E}">
        <p14:creationId xmlns:p14="http://schemas.microsoft.com/office/powerpoint/2010/main" val="6869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540151" cy="105273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Vet students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and </a:t>
            </a:r>
            <a:r>
              <a:rPr lang="en-GB" b="1" dirty="0"/>
              <a:t>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1844824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Studying the parts of the body helps vets know how to put animals back together if they have been injured!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Activity: </a:t>
            </a:r>
            <a:r>
              <a:rPr lang="en-GB" sz="2000" dirty="0"/>
              <a:t>draw a dog. You could use a whiteboard for this. Draw where you think the ribs, heart and skull are in the body. </a:t>
            </a:r>
          </a:p>
        </p:txBody>
      </p:sp>
      <p:pic>
        <p:nvPicPr>
          <p:cNvPr id="6" name="Picture 5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03830" cy="29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4915273"/>
            <a:ext cx="410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The museum in the Royal Veterinary College in Camden, where students learn from real specimens, by drawing them, working out what each part is…and learning it! </a:t>
            </a:r>
          </a:p>
        </p:txBody>
      </p:sp>
    </p:spTree>
    <p:extLst>
      <p:ext uri="{BB962C8B-B14F-4D97-AF65-F5344CB8AC3E}">
        <p14:creationId xmlns:p14="http://schemas.microsoft.com/office/powerpoint/2010/main" val="42367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3D7D"/>
      </a:dk1>
      <a:lt1>
        <a:sysClr val="window" lastClr="FFFFFF"/>
      </a:lt1>
      <a:dk2>
        <a:srgbClr val="003D7D"/>
      </a:dk2>
      <a:lt2>
        <a:srgbClr val="003D7D"/>
      </a:lt2>
      <a:accent1>
        <a:srgbClr val="003D7D"/>
      </a:accent1>
      <a:accent2>
        <a:srgbClr val="003D7D"/>
      </a:accent2>
      <a:accent3>
        <a:srgbClr val="003D7D"/>
      </a:accent3>
      <a:accent4>
        <a:srgbClr val="003D7D"/>
      </a:accent4>
      <a:accent5>
        <a:srgbClr val="003D7D"/>
      </a:accent5>
      <a:accent6>
        <a:srgbClr val="003D7D"/>
      </a:accent6>
      <a:hlink>
        <a:srgbClr val="003D7D"/>
      </a:hlink>
      <a:folHlink>
        <a:srgbClr val="003D7D"/>
      </a:folHlink>
    </a:clrScheme>
    <a:fontScheme name="oithe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765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The Nancy Rothwell Award 2019</vt:lpstr>
      <vt:lpstr>Key information</vt:lpstr>
      <vt:lpstr>Learning Objectives</vt:lpstr>
      <vt:lpstr>Introduction</vt:lpstr>
      <vt:lpstr>Science drawings</vt:lpstr>
      <vt:lpstr>Specimens</vt:lpstr>
      <vt:lpstr>Anatomy</vt:lpstr>
      <vt:lpstr>History of anatomy</vt:lpstr>
      <vt:lpstr>Vet students  and anatomy</vt:lpstr>
      <vt:lpstr>Animal anatomy</vt:lpstr>
      <vt:lpstr>Online Veterinary  Anatomy Museum</vt:lpstr>
      <vt:lpstr>Animation</vt:lpstr>
      <vt:lpstr>PowerPoint Presentation</vt:lpstr>
      <vt:lpstr>PowerPoint Presentation</vt:lpstr>
      <vt:lpstr>PowerPoint Presentation</vt:lpstr>
      <vt:lpstr>Your drawing</vt:lpstr>
      <vt:lpstr>Inspiration</vt:lpstr>
      <vt:lpstr>Final piece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Spencer</dc:creator>
  <cp:lastModifiedBy>Raghavendra Selvam</cp:lastModifiedBy>
  <cp:revision>181</cp:revision>
  <dcterms:created xsi:type="dcterms:W3CDTF">2015-07-30T15:27:23Z</dcterms:created>
  <dcterms:modified xsi:type="dcterms:W3CDTF">2019-03-01T16:58:01Z</dcterms:modified>
</cp:coreProperties>
</file>