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68" r:id="rId4"/>
    <p:sldId id="273" r:id="rId5"/>
    <p:sldId id="287" r:id="rId6"/>
    <p:sldId id="274" r:id="rId7"/>
    <p:sldId id="288" r:id="rId8"/>
    <p:sldId id="276" r:id="rId9"/>
    <p:sldId id="277" r:id="rId10"/>
    <p:sldId id="289" r:id="rId11"/>
    <p:sldId id="286" r:id="rId12"/>
    <p:sldId id="278" r:id="rId13"/>
    <p:sldId id="280" r:id="rId14"/>
    <p:sldId id="281" r:id="rId15"/>
    <p:sldId id="284" r:id="rId16"/>
    <p:sldId id="279" r:id="rId17"/>
    <p:sldId id="275" r:id="rId18"/>
    <p:sldId id="293" r:id="rId19"/>
    <p:sldId id="290" r:id="rId20"/>
    <p:sldId id="291" r:id="rId21"/>
    <p:sldId id="292" r:id="rId22"/>
    <p:sldId id="271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 Neill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B913-0BBF-48B1-9348-532F3E6B1DA6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02F1-8609-4B7E-9B84-5E8126D6C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68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3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02F1-8609-4B7E-9B84-5E8126D6C3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1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9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4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6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0CA5-16C9-4643-8DD3-698AA5BCAFD1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DF5C-0F98-41AB-AB85-F76C00EC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b.org.uk/get-involved/awards-and-competitions/nancy-rothwell-aw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ZhLJ6A5GOs" TargetMode="External"/><Relationship Id="rId3" Type="http://schemas.openxmlformats.org/officeDocument/2006/relationships/hyperlink" Target="https://www.youtube.com/watch?v=l4CjRLq6E1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veterinaryanatomy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eoffreyharrison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fadwebsite.com/2014/04/15/interview-artist-geoffrey-harrison/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uk.pinterest.com/RoyalSocBio/specimen-drawing-20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hyperlink" Target="http://www.societyofbiology.org/NRA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AXbPcL2cGt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2348880"/>
            <a:ext cx="7450584" cy="343030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Key information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Launches </a:t>
            </a:r>
            <a:r>
              <a:rPr lang="en-GB" sz="2000" dirty="0" smtClean="0">
                <a:solidFill>
                  <a:schemeClr val="tx1"/>
                </a:solidFill>
              </a:rPr>
              <a:t>Friday 10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March </a:t>
            </a:r>
            <a:r>
              <a:rPr lang="en-GB" sz="2000" dirty="0" smtClean="0">
                <a:solidFill>
                  <a:schemeClr val="tx1"/>
                </a:solidFill>
              </a:rPr>
              <a:t>2017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Natural specimen drawing competition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Age groups: </a:t>
            </a:r>
            <a:r>
              <a:rPr lang="en-GB" sz="2000" b="1" dirty="0">
                <a:solidFill>
                  <a:schemeClr val="tx1"/>
                </a:solidFill>
              </a:rPr>
              <a:t>7-11, </a:t>
            </a:r>
            <a:r>
              <a:rPr lang="en-GB" sz="2000" b="1" dirty="0" smtClean="0">
                <a:solidFill>
                  <a:schemeClr val="tx1"/>
                </a:solidFill>
              </a:rPr>
              <a:t>12-14 </a:t>
            </a:r>
            <a:r>
              <a:rPr lang="en-GB" sz="2000" b="1" dirty="0">
                <a:solidFill>
                  <a:schemeClr val="tx1"/>
                </a:solidFill>
              </a:rPr>
              <a:t>and 15-18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Top prize includes an </a:t>
            </a:r>
            <a:r>
              <a:rPr lang="en-GB" sz="2000" dirty="0">
                <a:solidFill>
                  <a:schemeClr val="tx1"/>
                </a:solidFill>
              </a:rPr>
              <a:t>experience day at the Royal Veterinary </a:t>
            </a:r>
            <a:r>
              <a:rPr lang="en-GB" sz="2000" dirty="0" smtClean="0">
                <a:solidFill>
                  <a:schemeClr val="tx1"/>
                </a:solidFill>
              </a:rPr>
              <a:t>College in December.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Prize winners will be presented with certificates, get to meet </a:t>
            </a:r>
            <a:r>
              <a:rPr lang="en-GB" sz="2000" dirty="0">
                <a:solidFill>
                  <a:schemeClr val="tx1"/>
                </a:solidFill>
              </a:rPr>
              <a:t>the artist in </a:t>
            </a:r>
            <a:r>
              <a:rPr lang="en-GB" sz="2000" dirty="0" smtClean="0">
                <a:solidFill>
                  <a:schemeClr val="tx1"/>
                </a:solidFill>
              </a:rPr>
              <a:t>residence, and receive a guided tour </a:t>
            </a:r>
            <a:r>
              <a:rPr lang="en-GB" sz="2000" dirty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anatomy museum and dissection rooms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More information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hlinkClick r:id="rId3"/>
              </a:rPr>
              <a:t>www.rsb.org.uk/NRA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03178" y="867927"/>
            <a:ext cx="5997214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Royal Society of Biology </a:t>
            </a:r>
            <a:br>
              <a:rPr lang="en-GB" sz="4000" b="1" dirty="0" smtClean="0"/>
            </a:br>
            <a:r>
              <a:rPr lang="en-GB" sz="4000" b="1" dirty="0" smtClean="0"/>
              <a:t>The Nancy Rothwell Award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2" y="81930"/>
            <a:ext cx="2069047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25844" y="1806121"/>
            <a:ext cx="2808312" cy="342307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Online Veterinary Anatomy Museum is an open access resource to let you look at virtual specimens.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Explore the museum highlights by clicking the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hlinkClick r:id="rId3"/>
              </a:rPr>
              <a:t>Hear more about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the project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: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Online Veterinary Anatomy Museum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3015" y="1810313"/>
            <a:ext cx="5088993" cy="341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209069"/>
            <a:ext cx="64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Sixth form pupils: </a:t>
            </a:r>
            <a:r>
              <a:rPr lang="en-GB" dirty="0" smtClean="0">
                <a:hlinkClick r:id="rId8"/>
              </a:rPr>
              <a:t>hear about the RVC museum from Andrew Crook</a:t>
            </a:r>
            <a:endParaRPr lang="en-GB" dirty="0"/>
          </a:p>
        </p:txBody>
      </p:sp>
      <p:pic>
        <p:nvPicPr>
          <p:cNvPr id="10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9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83568" y="1340769"/>
            <a:ext cx="2902248" cy="403244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Animators sometimes use knowledge of anatomy when making cartoons or inventing new creatures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The horse skeleton in the Royal Veterinary College shows Foxhunter, an Olympic prize winning </a:t>
            </a:r>
            <a:r>
              <a:rPr lang="en-GB" sz="1600" dirty="0" err="1" smtClean="0">
                <a:solidFill>
                  <a:schemeClr val="tx1"/>
                </a:solidFill>
              </a:rPr>
              <a:t>showjumper</a:t>
            </a:r>
            <a:r>
              <a:rPr lang="en-GB" sz="1600" dirty="0" smtClean="0">
                <a:solidFill>
                  <a:schemeClr val="tx1"/>
                </a:solidFill>
              </a:rPr>
              <a:t> in the 1950s.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It was used as the basis for a creature in Harry Potter. Can you guess which one?  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Animation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hatsinjohnsfreezer.files.wordpress.com/2012/06/mainview-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40767"/>
            <a:ext cx="5088564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539552" y="2111859"/>
            <a:ext cx="4708575" cy="272730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Geoffrey Harrison is artist in residence at the vet college. 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at </a:t>
            </a:r>
            <a:r>
              <a:rPr lang="en-GB" sz="2000" dirty="0">
                <a:solidFill>
                  <a:schemeClr val="tx1"/>
                </a:solidFill>
              </a:rPr>
              <a:t>his </a:t>
            </a:r>
            <a:r>
              <a:rPr lang="en-GB" sz="2000" dirty="0" smtClean="0">
                <a:solidFill>
                  <a:schemeClr val="tx1"/>
                </a:solidFill>
              </a:rPr>
              <a:t>artwork: </a:t>
            </a:r>
            <a:r>
              <a:rPr lang="en-GB" sz="2000" dirty="0" smtClean="0">
                <a:solidFill>
                  <a:schemeClr val="tx1"/>
                </a:solidFill>
                <a:hlinkClick r:id="rId2"/>
              </a:rPr>
              <a:t>www.geoffreyharrison.co.uk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These are artistic drawings. 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Anatomy and art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lesh &amp; B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537026" cy="27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2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083" y="2132856"/>
            <a:ext cx="6192688" cy="37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83968" y="457200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How artistic and scientific drawings are different depends on the purpose of the drawings.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94922" y="5855629"/>
            <a:ext cx="7053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Geoffrey in his studio at RVC in Camden. </a:t>
            </a:r>
          </a:p>
          <a:p>
            <a:r>
              <a:rPr lang="en-GB" sz="1400" dirty="0" smtClean="0"/>
              <a:t>Secondary pupils may like to read and </a:t>
            </a:r>
            <a:r>
              <a:rPr lang="en-GB" sz="1400" dirty="0"/>
              <a:t>hear more at: </a:t>
            </a:r>
            <a:r>
              <a:rPr lang="en-GB" sz="1400" dirty="0" smtClean="0">
                <a:hlinkClick r:id="rId5"/>
              </a:rPr>
              <a:t>www.fadwebsite.com/2014/04/15/interview-artist-geoffrey-harrison</a:t>
            </a:r>
            <a:endParaRPr lang="en-GB" sz="1400" dirty="0" smtClean="0"/>
          </a:p>
          <a:p>
            <a:r>
              <a:rPr lang="en-GB" sz="1400" dirty="0" smtClean="0"/>
              <a:t> </a:t>
            </a:r>
          </a:p>
          <a:p>
            <a:endParaRPr lang="en-GB" sz="1400" dirty="0"/>
          </a:p>
        </p:txBody>
      </p:sp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24199"/>
            <a:ext cx="2978249" cy="36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83968" y="457200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artistic drawings, it is ok to have many lines, when you are sketching, to try to get a sense of emotion or movement for example.</a:t>
            </a:r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6012160" y="4293096"/>
            <a:ext cx="2869901" cy="2285305"/>
          </a:xfrm>
          <a:prstGeom prst="cloudCallout">
            <a:avLst>
              <a:gd name="adj1" fmla="val -62617"/>
              <a:gd name="adj2" fmla="val -4595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Remember scientific </a:t>
            </a:r>
            <a:r>
              <a:rPr lang="en-GB" sz="1200" dirty="0">
                <a:solidFill>
                  <a:schemeClr val="tx1"/>
                </a:solidFill>
              </a:rPr>
              <a:t>drawing is all about accuracy and careful </a:t>
            </a:r>
            <a:r>
              <a:rPr lang="en-GB" sz="1200" dirty="0" smtClean="0">
                <a:solidFill>
                  <a:schemeClr val="tx1"/>
                </a:solidFill>
              </a:rPr>
              <a:t>observation. It is great if it can also look beautiful too! However,  the communication purpose is most important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5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001997"/>
            <a:ext cx="4215627" cy="3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316472" y="22075"/>
            <a:ext cx="4392488" cy="2179712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Anatomy illustrations are for teaching  students or vets for example. They are very precise.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39752" y="56612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>
                <a:solidFill>
                  <a:prstClr val="black"/>
                </a:solidFill>
              </a:rPr>
              <a:t>This resource is shared by The Royal Veterinary College under a Creative Commons Attribution-</a:t>
            </a:r>
            <a:r>
              <a:rPr lang="en-GB" sz="1000" i="1" dirty="0" err="1">
                <a:solidFill>
                  <a:prstClr val="black"/>
                </a:solidFill>
              </a:rPr>
              <a:t>NonCommercial</a:t>
            </a:r>
            <a:r>
              <a:rPr lang="en-GB" sz="1000" i="1" dirty="0">
                <a:solidFill>
                  <a:prstClr val="black"/>
                </a:solidFill>
              </a:rPr>
              <a:t>-</a:t>
            </a:r>
            <a:r>
              <a:rPr lang="en-GB" sz="1000" i="1" dirty="0" err="1">
                <a:solidFill>
                  <a:prstClr val="black"/>
                </a:solidFill>
              </a:rPr>
              <a:t>NoDerivs</a:t>
            </a:r>
            <a:r>
              <a:rPr lang="en-GB" sz="1000" i="1" dirty="0">
                <a:solidFill>
                  <a:prstClr val="black"/>
                </a:solidFill>
              </a:rPr>
              <a:t> 3 license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6012160" y="4293097"/>
            <a:ext cx="2869901" cy="1368152"/>
          </a:xfrm>
          <a:prstGeom prst="cloudCallout">
            <a:avLst>
              <a:gd name="adj1" fmla="val -62617"/>
              <a:gd name="adj2" fmla="val -4595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You might choose to label your final piece by researching the name of each part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1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483768" y="1916832"/>
            <a:ext cx="4608512" cy="1800200"/>
          </a:xfrm>
          <a:prstGeom prst="wedgeEllipseCallout">
            <a:avLst>
              <a:gd name="adj1" fmla="val -51651"/>
              <a:gd name="adj2" fmla="val -11642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Which style do you prefer? </a:t>
            </a:r>
          </a:p>
          <a:p>
            <a:pPr algn="ctr"/>
            <a:endParaRPr lang="en-GB" sz="2800" dirty="0"/>
          </a:p>
        </p:txBody>
      </p:sp>
      <p:pic>
        <p:nvPicPr>
          <p:cNvPr id="7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49673" y="1556791"/>
            <a:ext cx="2758232" cy="381642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Choose a real specimen (natural object) to draw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What do you think it is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Think carefully about which view you will draw- what do you want to viewer to understand about the specimen?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Your drawing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59511"/>
            <a:ext cx="1991682" cy="52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89534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first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class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580112" y="4149080"/>
            <a:ext cx="3456384" cy="1872207"/>
          </a:xfrm>
          <a:prstGeom prst="cloudCallout">
            <a:avLst>
              <a:gd name="adj1" fmla="val -42150"/>
              <a:gd name="adj2" fmla="val -6769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Handle the object if you can. 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Which parts are rough?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 Which parts are smooth? Why, what is their function?</a:t>
            </a: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How will you show this in your drawing?  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1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2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View the full </a:t>
            </a:r>
            <a:r>
              <a:rPr lang="en-GB" dirty="0" smtClean="0"/>
              <a:t>2016 </a:t>
            </a:r>
            <a:r>
              <a:rPr lang="en-GB" dirty="0" smtClean="0"/>
              <a:t>shortlists </a:t>
            </a:r>
            <a:r>
              <a:rPr lang="en-GB" dirty="0"/>
              <a:t>on </a:t>
            </a:r>
            <a:r>
              <a:rPr lang="en-GB" dirty="0" smtClean="0">
                <a:hlinkClick r:id="rId2"/>
              </a:rPr>
              <a:t>Pinterest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5103"/>
            <a:ext cx="4032448" cy="280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982194" cy="28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7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15-18 year old </a:t>
            </a:r>
            <a:r>
              <a:rPr lang="en-GB" dirty="0" smtClean="0"/>
              <a:t>category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Liam Barrett (17)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 </a:t>
            </a:r>
            <a:r>
              <a:rPr lang="en-GB" sz="3600" dirty="0" err="1"/>
              <a:t>Tupton</a:t>
            </a:r>
            <a:r>
              <a:rPr lang="en-GB" sz="3600" dirty="0"/>
              <a:t> Hall </a:t>
            </a:r>
            <a:r>
              <a:rPr lang="en-GB" sz="3600" dirty="0" smtClean="0"/>
              <a:t>School in </a:t>
            </a:r>
            <a:r>
              <a:rPr lang="en-GB" sz="3600" dirty="0"/>
              <a:t>Chesterfield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348880"/>
            <a:ext cx="5372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53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565256" y="1579723"/>
            <a:ext cx="7967184" cy="386550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You will : 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Learn why drawings are important for science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Know how vets use drawings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Draw a real object yourself!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Find out about the artist at the Royal Veterinary College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Learning Objectives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12-14 year old category: </a:t>
            </a:r>
            <a:r>
              <a:rPr lang="en-GB" sz="3600" dirty="0"/>
              <a:t>Travis </a:t>
            </a:r>
            <a:r>
              <a:rPr lang="en-GB" sz="3600" dirty="0" err="1"/>
              <a:t>Moldrich</a:t>
            </a:r>
            <a:r>
              <a:rPr lang="en-GB" sz="3600" dirty="0"/>
              <a:t> (</a:t>
            </a:r>
            <a:r>
              <a:rPr lang="en-GB" sz="3600" dirty="0" smtClean="0"/>
              <a:t>14)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 </a:t>
            </a:r>
            <a:r>
              <a:rPr lang="en-GB" sz="3600" dirty="0"/>
              <a:t>The Judd </a:t>
            </a:r>
            <a:r>
              <a:rPr lang="en-GB" sz="3600" dirty="0" smtClean="0"/>
              <a:t>School in Tonbridge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14" y="2132856"/>
            <a:ext cx="3550146" cy="45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02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Winner </a:t>
            </a:r>
            <a:r>
              <a:rPr lang="en-GB" dirty="0"/>
              <a:t>of 7-11 year old category: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Arnav Sharma (9)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from</a:t>
            </a:r>
            <a:r>
              <a:rPr lang="en-GB" sz="3600" dirty="0" smtClean="0"/>
              <a:t> </a:t>
            </a:r>
            <a:r>
              <a:rPr lang="en-GB" sz="3600" dirty="0" err="1"/>
              <a:t>Brindishe</a:t>
            </a:r>
            <a:r>
              <a:rPr lang="en-GB" sz="3600" dirty="0"/>
              <a:t> Green Primary </a:t>
            </a:r>
            <a:r>
              <a:rPr lang="en-GB" sz="3600" dirty="0" smtClean="0"/>
              <a:t>School in London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76872"/>
            <a:ext cx="53721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0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83568" y="1700807"/>
            <a:ext cx="4392488" cy="3024337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Practice some different styles and materials – you could use different coloured paper, chalks, pastels, watercolour or oil paints even!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Visit a museum or borrow some natural objects and practice.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Make some sketches and then a final piece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Download an application form from: </a:t>
            </a:r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www.rsb.org.uk/NRA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/>
                </a:solidFill>
              </a:rPr>
              <a:t>Submit artwork by </a:t>
            </a:r>
            <a:r>
              <a:rPr lang="en-GB" sz="1600" b="1" dirty="0" smtClean="0">
                <a:solidFill>
                  <a:schemeClr val="tx1"/>
                </a:solidFill>
              </a:rPr>
              <a:t>Monday 11</a:t>
            </a:r>
            <a:r>
              <a:rPr lang="en-GB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1600" b="1" dirty="0" smtClean="0">
                <a:solidFill>
                  <a:schemeClr val="tx1"/>
                </a:solidFill>
              </a:rPr>
              <a:t> September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Final piece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427" y="2262708"/>
            <a:ext cx="3781026" cy="248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580879"/>
            <a:ext cx="378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drawn by a Y4 pupil from Wroxham School, Hertfordshire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03665" y="4906299"/>
            <a:ext cx="3797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first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class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143"/>
            <a:ext cx="1927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42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611560" y="1556791"/>
            <a:ext cx="2880320" cy="331236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the Royal Veterinary College?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Click the image to see a film introduction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out for our museum!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Introduction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826" y="1573515"/>
            <a:ext cx="5110731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368300" y="1556791"/>
            <a:ext cx="2957637" cy="381642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You are about to look at ANATOMY drawings.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does </a:t>
            </a:r>
            <a:r>
              <a:rPr lang="en-GB" sz="2000" b="1" dirty="0" smtClean="0">
                <a:solidFill>
                  <a:schemeClr val="tx1"/>
                </a:solidFill>
              </a:rPr>
              <a:t>anatomy</a:t>
            </a:r>
            <a:r>
              <a:rPr lang="en-GB" sz="2000" dirty="0" smtClean="0">
                <a:solidFill>
                  <a:schemeClr val="tx1"/>
                </a:solidFill>
              </a:rPr>
              <a:t> mean?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This is by a famous artist called George </a:t>
            </a:r>
            <a:r>
              <a:rPr lang="en-GB" sz="2000" dirty="0" smtClean="0">
                <a:solidFill>
                  <a:schemeClr val="tx1"/>
                </a:solidFill>
              </a:rPr>
              <a:t>Stubbs (1724- 1806).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Bonus activity: look up some of his other work…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Science drawings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sset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029" y="1556791"/>
            <a:ext cx="4598101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130" y="54430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i="1" dirty="0"/>
              <a:t>This resource is shared by The Royal Veterinary College</a:t>
            </a:r>
            <a:r>
              <a:rPr lang="en-GB" sz="1000" dirty="0"/>
              <a:t> </a:t>
            </a:r>
            <a:r>
              <a:rPr lang="en-GB" sz="1000" i="1" dirty="0" smtClean="0"/>
              <a:t>under </a:t>
            </a:r>
            <a:r>
              <a:rPr lang="en-GB" sz="1000" i="1" dirty="0"/>
              <a:t>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pic>
        <p:nvPicPr>
          <p:cNvPr id="10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755576" y="1556792"/>
            <a:ext cx="4896544" cy="397592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 specimen means a preserved natural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Although they are often parts of animals or plants which have died of natural causes, they have been kept so that we can learn from them.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Sometimes people collect natural objects such as shells or fossils.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Have you ever collected any natural objects?  </a:t>
            </a: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Have you ever been to any museums with a collection of specimens?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Specimens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0585" y="2067325"/>
            <a:ext cx="3960441" cy="29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1844824"/>
            <a:ext cx="2686223" cy="324036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Anatomy isn’t just about drawing bones. 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this organ?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Which animal do you think it is from?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et Preview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4" t="20081" r="10539" b="14273"/>
          <a:stretch/>
        </p:blipFill>
        <p:spPr bwMode="auto">
          <a:xfrm>
            <a:off x="3852246" y="1844824"/>
            <a:ext cx="2303930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53054" y="4614528"/>
            <a:ext cx="3771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</a:t>
            </a:r>
            <a:r>
              <a:rPr lang="en-GB" sz="1000" i="1" dirty="0" smtClean="0"/>
              <a:t>College</a:t>
            </a:r>
            <a:r>
              <a:rPr lang="en-GB" sz="1000" i="1" dirty="0"/>
              <a:t>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44208" y="5520638"/>
            <a:ext cx="2509861" cy="1061118"/>
          </a:xfrm>
          <a:prstGeom prst="cloudCallout">
            <a:avLst>
              <a:gd name="adj1" fmla="val -44347"/>
              <a:gd name="adj2" fmla="val -9648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solidFill>
                  <a:schemeClr val="tx1"/>
                </a:solidFill>
              </a:rPr>
              <a:t>Why has the anatomist used shading on this drawing? </a:t>
            </a:r>
          </a:p>
        </p:txBody>
      </p:sp>
      <p:pic>
        <p:nvPicPr>
          <p:cNvPr id="11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37841" y="1408188"/>
            <a:ext cx="3058095" cy="437100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up ‘The anatomy of the horse in the 15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century’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do you notice?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Ancient Egyptians and Greeks </a:t>
            </a:r>
            <a:r>
              <a:rPr lang="en-GB" sz="2000" dirty="0" smtClean="0">
                <a:solidFill>
                  <a:schemeClr val="tx1"/>
                </a:solidFill>
              </a:rPr>
              <a:t>even </a:t>
            </a:r>
            <a:r>
              <a:rPr lang="en-GB" sz="2000" dirty="0">
                <a:solidFill>
                  <a:schemeClr val="tx1"/>
                </a:solidFill>
              </a:rPr>
              <a:t>studied </a:t>
            </a:r>
            <a:r>
              <a:rPr lang="en-GB" sz="2000" dirty="0" smtClean="0">
                <a:solidFill>
                  <a:schemeClr val="tx1"/>
                </a:solidFill>
              </a:rPr>
              <a:t>anatomy!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Look </a:t>
            </a:r>
            <a:r>
              <a:rPr lang="en-GB" sz="2000" dirty="0">
                <a:solidFill>
                  <a:schemeClr val="tx1"/>
                </a:solidFill>
              </a:rPr>
              <a:t>up Galen and Vesalius if you are really keen to find out more about the </a:t>
            </a:r>
            <a:r>
              <a:rPr lang="en-GB" sz="2000" dirty="0" smtClean="0">
                <a:solidFill>
                  <a:schemeClr val="tx1"/>
                </a:solidFill>
              </a:rPr>
              <a:t>history.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History of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163" y="1408188"/>
            <a:ext cx="2275045" cy="33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69163" y="5258939"/>
            <a:ext cx="3771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This resource is shared by The Royal Veterinary </a:t>
            </a:r>
            <a:r>
              <a:rPr lang="en-GB" sz="1000" i="1" dirty="0" smtClean="0"/>
              <a:t>College</a:t>
            </a:r>
            <a:r>
              <a:rPr lang="en-GB" sz="1000" i="1" dirty="0"/>
              <a:t> under a Creative Commons Attribution-</a:t>
            </a:r>
            <a:r>
              <a:rPr lang="en-GB" sz="1000" i="1" dirty="0" err="1"/>
              <a:t>NonCommercial</a:t>
            </a:r>
            <a:r>
              <a:rPr lang="en-GB" sz="1000" i="1" dirty="0"/>
              <a:t>-</a:t>
            </a:r>
            <a:r>
              <a:rPr lang="en-GB" sz="1000" i="1" dirty="0" err="1"/>
              <a:t>NoDerivs</a:t>
            </a:r>
            <a:r>
              <a:rPr lang="en-GB" sz="1000" i="1" dirty="0"/>
              <a:t> 3 license</a:t>
            </a:r>
            <a:r>
              <a:rPr lang="en-GB" sz="1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163" y="4735719"/>
            <a:ext cx="33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People have drawn specimens to understand them better for many years. </a:t>
            </a:r>
            <a:endParaRPr lang="en-GB" sz="1400" dirty="0"/>
          </a:p>
        </p:txBody>
      </p:sp>
      <p:sp>
        <p:nvSpPr>
          <p:cNvPr id="12" name="Cloud Callout 11"/>
          <p:cNvSpPr/>
          <p:nvPr/>
        </p:nvSpPr>
        <p:spPr>
          <a:xfrm>
            <a:off x="6605073" y="3593689"/>
            <a:ext cx="2509861" cy="1322817"/>
          </a:xfrm>
          <a:prstGeom prst="cloudCallout">
            <a:avLst>
              <a:gd name="adj1" fmla="val -47341"/>
              <a:gd name="adj2" fmla="val -5861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>
                <a:solidFill>
                  <a:schemeClr val="tx1"/>
                </a:solidFill>
              </a:rPr>
              <a:t>True or false? The famous scientists and artist Leonardo Da Vinci studied anatomy. </a:t>
            </a:r>
          </a:p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Find </a:t>
            </a:r>
            <a:r>
              <a:rPr lang="en-GB" sz="1200" dirty="0">
                <a:solidFill>
                  <a:schemeClr val="tx1"/>
                </a:solidFill>
              </a:rPr>
              <a:t>out!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143"/>
            <a:ext cx="1927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368300" y="1806122"/>
            <a:ext cx="3483620" cy="352888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Studying the parts of the body helps vets know how to put animals back together if they have been injured!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Activity: </a:t>
            </a:r>
            <a:r>
              <a:rPr lang="en-GB" sz="2000" dirty="0" smtClean="0">
                <a:solidFill>
                  <a:schemeClr val="tx1"/>
                </a:solidFill>
              </a:rPr>
              <a:t>draw a dog. You could use a whiteboard for this. Draw where you think the ribs, heart and skull are in the body.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Vet students and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378" y="1806121"/>
            <a:ext cx="4946476" cy="3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5378" y="5486802"/>
            <a:ext cx="494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museum in the Royal Veterinary College in Camden, where students learn from real specimens, by drawing them, working out what each part is…and learning it! </a:t>
            </a:r>
          </a:p>
        </p:txBody>
      </p:sp>
      <p:pic>
        <p:nvPicPr>
          <p:cNvPr id="11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3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949672" y="1700808"/>
            <a:ext cx="2254176" cy="360040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Were you right?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Which organs are the same as humans? 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different?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The heart drawing you saw earlier is from a dog!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2120866" y="279750"/>
            <a:ext cx="4750296" cy="1010543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Animal anatomy</a:t>
            </a:r>
            <a:endParaRPr lang="en-GB" sz="4000" b="1" dirty="0"/>
          </a:p>
        </p:txBody>
      </p:sp>
      <p:pic>
        <p:nvPicPr>
          <p:cNvPr id="2050" name="Picture 2" descr="RVC_Corporate_Logo_RGB_Nobord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92" y="5779190"/>
            <a:ext cx="1417099" cy="7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hQVFRUWFhgWGBUXGBcXFxUZGBYcFhoYGRUYHCYeGBokHBcWIC8gIycpLSwsGB4xNTAqNSYrLCkBCQoKDgwOGg8PGiwiHyIsLC4sLCwsLCwsLCwsLCwsLCwsLyksLCwsKSwsLCksLCwsLCwsLCwsLCwsLCwsLCwsLP/AABEIAIcBdQMBIgACEQEDEQH/xAAcAAEAAgMBAQEAAAAAAAAAAAAABQcEBggDAgH/xABPEAACAQIDBAcCCgUICQQDAAABAgMAEQQSIQUGMUEHEyJRYXGBFJEjMkJSYnKCkqGxNXSys8EIFiQzQ3OT0RU0U1Si0tPh8GNkg8IXo6T/xAAZAQACAwEAAAAAAAAAAAAAAAAAAQIDBAX/xAAyEQACAgEDAgQFAgUFAAAAAAAAAQIDEQQSMSFBEyJR8CMyYXGRBYEUM6GxwTRCUtHh/9oADAMBAAIRAxEAPwC8aUpQApSlACozbu8mHwcfWYmVY15A6sx7lQasfIVnxTq18rBrEgkEGxGhGnOqz3u6GWxUjTJjJGkblOA4+qGQDIvcAptVlcYt+d4ISbS8qN62LvZhMWP6PPHIfmg2cecbWYe6pauYdv7gY7AnNLC2VdetjOdBbnmXVPtAVJbt9LuNwtld/aIx8mUktb6Mvxh65h4VqlpMrNbyVK/HSSwdGV4YvHRxDNI6oO9iB7r8aq09MBxXZhtATyaxc/VY9n3C9eGF2diMUxKq8h5uTcertp6XrmWzlXLbjqZrddtlshFtln7O3ggnJWKQMRy1BPiAQCR4ipGtF2Z0duCGllyEG9o/jD7Z4HyFbrEmRQCxNh8ZiLnxJAApwcmvMjTRO2S+JHB60r8VgRcag86/asNApSlAClKUAKUpQApSlAClKUAKUpQApSlAClKUAKUpQApSlAClKUAKUpQApSlAClKUAKUpQApSlAClKUAKUpQArU+kLCbQlg6vZ/VrmB6xi5SW3zUuMq35tmB7rca2ylSjLa8iaysHLeL2Hj9nNnaOfDkf2iZgv+LGcp99bDsHpox0FhKVxKdzjK9vCRBx+sGroGQixzWtbW/C3O/hVO7ywYSTE9Zh8PGmW4zqMuc/OyDsjwNr8/LTZrYbfiRyYL5LTrKf7GxYrpKaWFeqiaF2Ha6zKSngoGh8zbyrRpNyvbnIiQ9adS66DXm/L10Nem1mliw7TpC7oDlLgEoh72I4D/tqKi9z+lXEYJyHtNCzXZDZWW/NGA08jceXGsmnqvtfiweF799TDB2XzU7G0iJ3r3FxWz2+HS6E2WZLtGT3XtdW8CB4XrcujfpJxUeWKdGnw40EmgeLwDGwkHgdR38q2DbHSGmNiZMOB1LDK+cAsbjVShuF/HwrXngdYXlWJ2jiF2yLcKPy04nuGvCrbta5LwtmZFlmo2T209WbbtLpDlbSFRGO89pv+Ue41BF8Tim/tZj3asB6fFX8K0nAb+FMQjvCjwg9qI6lh9bhccRpbvroXYG1IcRh0lwxBiYaWAGXvUqPikHQis1mktWHYOFFuo/mz/b30ITc/Z2Mg7MoURfNZrsh+jluLd4J/wC+2UpUox2rB1Kq1VHam39xSlKkWilKUAKVD/zrgJPV9bNY2zQxSypfmOsRSh9DXrhN44XcR3dJG+KksckLNbjkEijPbj2b1LbL0FlEnSlYW0dtQwZRI9mb4qAM8j245Y0BdreANJLPAzNpUMd6ohqyYhF+c2GnCjxJydkeJtUphcUkiB42V0YXDKQykeBGhocWuRZR60pUbjt4YYn6tmLSWv1caPLIByJSNWZQe8gChJvgZJUqGO9kC/1nWwj500MsaesjKEX1IqYBvwoaa5FnJ+0ryTFKXZAe0oVmHcGzBT65W91R+I3ow6OyFmLIcrBY5XANg1rqhF7EHjzoSb4DJK0qG/nbh++T/An/AOnWRg9vwy5shfsqWN4pV0HdmQXPgNae2XoGUSNKhv53Yfvk/wACf/p18pvlhjezubGxtDObHuPweh1GlGyXoG5E3SozD7xQuHKl+wpdrxSrZRxPaQXPgLmpCGZXUMpDKwDBgbggi4II4gik01yPJ90pXjiMYkZQOwBdgijmzEE2AHgGPgATypAe1KUoAUqMxm8UMbmPMzyDUxxI8rrfhmWNSUv9K1eX864AQJOshubBpopYkvyHWOoS/hepbX6CyiYpSo7H7fhhcJIxzFc2VUkc5bkXORTYXB491JJvgZI0qG/nbh++T/An/wCnWVgNuRTMVjLkgX7UcqC1wOLqBzGlPa12FlGfSlKiMVgbc2qMPA0h1IFlHzmPAf8AnIGs+q96RNp5pVhB0QZm+s3D3L+1VdktscmbVXeFW5d+xrabSmzllkkDs1yVZgSSe4Hv5VbGxsPIkKCZy8lrsTbQnlccbcL1oW4ey+txGcjsxDN9o6L7rE+grfNubTGHgeTmo7I72Oij3kVTQsJyZi0EXGDtk+nvLNU383iuThozp/aEc+YT+J9B31r+7ewWxUuXUIurt3DuHif8zyqMdy7Em7Mxue8kn8yatndzY4w0Cp8o9pz3sePoOHpUIrxZ5fBnqi9Xc5S4XtIyisUENrKkSL6Afx/jeuf99NgRyyvNg4xGpN+pHA+KjgpPHKNO7xsnf7bpd/Z0PZSxf6TcQPIfn5VG7o7v+0y3cfBJYt9I8l9efh5ir46mcLEqy3UXynaqqu3v8IpvZe0mgkDrrYjMpuA4vqrW1t4jUcq6Z3M3gw+MwiSYcBVHZaLS8bc1IHne/MG9Vr0zbhLH/TsOoCkgToosFJ0WQAcATYHxIPM1p3R3vg2z8WrknqZLJMv0b6PbvUm/lmHOuzZXG+HiRXX30NcPhT69ye6WujwYR/acOtsPI1mQcIXPd3I3LuOnMCozox36OAxGSRv6NKQJByQ8BKPLge8eQroPaGAjxMLxSAPHIpUjvBHEH8QfI1y1vHsR8HipcO+pjawPzlOqt6qQfWnp5q6DrmStjsluidVzJnQhWK5lIDra63GjC4IuOIuCK5k3xxONjxMsGLxE0jI1u07ZGB1Vgl7AEEG1udquHoa3nOJwXUubyYYhPExkfBn0AZfsDvqF6d92w0UWMQdpCIpPFGN0J8muPt1TR8K1wkWWeeG5E30Qb4HF4TqZWvNh7KSeLxn4jeJFip8gedb9XMfRxvB7HtCFybI56qTuySEC58myt9munKr1VeyfThkqZ7oioTewZoo4z/VyzxRScrozaqT3OQIz3hyOdTdeGOwSTRtHIoZGFiNR46Eagg2II1BAIrNF4eS18HrHGAAAAABYAaAAcAByFY21NmpPE0cg0bgRoysNVdT8l1NiCNQQKj12fi4haKdJlHBcQhz+XXxke9kY95NJNvyQgnFYdkQcZYmE0ajvawWRR3nJYcSRUsPsxZ9T7G1ZIcCs06HrViXNHoC0pAUILaDM5AH1hXrsXY/Ugu5DzyWMsvNj81b/ABY14KvId5JJx945Q0cBBBRsThjcG4I61WUg8wWCVNihvp9w7i1QGOgGFmWePsxyyKmIQfFLSEIk4HJw5VWPNWub5BU/UPviB7Bib8oZCPrBSV9cwFKHOBvg+94cc6IkcJtNO4ijYgEJcFnkIPHIiu1uZAHOsnZWyY8PHkjHO7MTd5GPF3Y6u55k1hYxQcfh78oMSw+tnw6388rN7zUzQ+iSDufjKCLHgahtl4M4edoUU+zsnWRgA5YWDBXiB4KhzKyry+EA0AAmq+S4uBcXPDxpJ9gInB/69iP7nDftT1+bA/rMZ+tH9xDX7g/9exH9zhv2p6jcB7V1+L6jqMntP9p1ma/URX+LpbhVmM5+y/wRNqpUJ/T/AP2nvm/yrO2b19m9o6q+mXqs/rfN6VBrBLJm1Dbu/GxX60/7uOpmobd342K/Wn/dx0Lhg+SZqAwX9EnEB0gmJMB5Ryas8Hgp7Tp9tdAFBn6xdp7OWeJo3vZrag2ZWBzK6nkysAwPIgUJ9mDPeWUKpZiAoBJJNgANSSTwFQ2xojPJ7XICAQVw6HQpEbEuQeDyWB7woQaHNfAgebFv7LOtlgI9pYABcQfjRKg5RuLSOOWiagtW1035eguRUTvBi3AjhibLJO+QPoTGgUtJIAdLhRYX0zOl9KlqhsR+kIb8sNPb1lw9/wD6++lHkbJDZ+zY4IxHEoVRr3kk8WZjqzE6ljck6mvd4wQQQCCLEHUEHkRzFfVKjkZA7NT2XEezD+pkRpIB/sihAkhH0O0rKOQzgaKoHrF+kZP1WL99LX7twfD4I8/aGHocJPf8gfQVhY3r/wDSDez9Vf2aPN1uf/ay2tk9ePhVvP4/yQ4NlpUJfaH/ALT3zf5Vn7N6+x6/qr306vNa1uebneoNYJZMylKVEYqm9s4rrcRK/wA52t5A2H4AVcUhsCfA1SINZdS+Ecj9Ul0ivuWV0f4PJhc3OR2b0HYH7J99R/STjezFEOZLn07I/NvdWw7qpbBwfUB9+v8AGtM6RHvilHdEv4s1OflqwTv8mkSXojD3MwPW4tL8EvIfs8P+IrVmbQxYiieQ8EUt52F7Vo/RtH8LKe5FHva//wBRWx77SWwUvjkHvdaKvLW2Gj+HpnNfV/gq6WUsSzG5JJJ7yTcmrY3X2Z1GGjW3aIzt9ZtfwFh6VVWEjzSIp5so97AVdYqOnXVsp/TIZlKbMfaGBSaJ4pBdJFZGHeGFjXKG19mth55YX+NFIyE9+UkX9ePrXW9c39L0AXa09vlCNvUxKD+IrtaKXmcTo6hdEy3OiLbZxOzIwxu0JMBPglin/AyD0rSunzY4WXD4kD46tE/mnaT1sz/dFZv8n6Y9Xi05Bom9WVwf2BUv06w32cp+biEPvR1/jSXk1OF6/wBxvzVFe9C+1TFtNUv2Z0eM+YHWKfO6Efaq7979le04HEQ2uXifL9YDMh+8FNc47jSldpYMj/eIh95wp/AmupaNZ5bFJCo6xaOPhXV2620vaMFh5jqZIUZvrFRm/G9crYuPLI69zMPcSK6P6JnvsjDX5CQe6ZwPyq7WrME/qQ078zRt1RG3cW0T4eTMRF1uSX5oEiMqFvDrerHhmvUvXnPArqUdQysCrKwBDAixBB0II5VzE8M1s9K/HYAXOgHOoZdgSRi0GKlRRwRwkyqO4M46y3gXNuVq/G3cMmmJnknTnFZI4m8GVFDOPosxU8xTwvUMswNmbOM2zAkXZN2kw99AoScy4byTKsWndU7sjai4iIOtwfiuh+NG40aNhyZTp+I0INZgFRmN2AryGWN5IJSADJEQC4GgDowZJLciykjkRTclLkWMEpUFt6TrnjwialmSSb6EKOG7XjIyhAOYLn5Jr7/0PiDo2Nkt9CKFWP2irAegFZ+zdlRwKVjFsxzMxJZ3bhmd2JZmsALk8ABwFCxHqHJgbxxMvVYhFLHDuWZVF2aJ1KShQOJAIkAGpMYHOpbD4hZEV0YMrAMrKbhgRcEEcQa9Kh33cCszYeWTDliWZUyNEzE3LdU6kKSdSUy3Jub0ujWGPgmKg8K/tGMMi6x4dXiVuTyuy9ZY88gRUuPlO44qa+m2BLJpPipXXmkYSEMO4sg6y3k4qVw2GWNFSNQiKAFVQAFA4AAcBT6IOSMwf+vYj+5w37U9fmwP6zGfrR/cQ1IR4FVleUXzOqKe60Zciw/+RvwrAfd09ZI8eJxEXWPnZU6krmyqlxniY8EHOjKYsExSof8A0FJ/vuK//m/6FZOA2a8bEtiJpRa2WTqrDUajq41N9LcedLC9R5M+obd342K/Wn/dx1M1jYPALEZCt/hJDI1/nEAaeHZFJPowMmlKUhkNsj/W8Z9eH9wtTNY2HwCpJJIL3lKlr8OyoQW7tBWTTk8iQqF3hUxmLFKCeoLCQC5JhkAElgOJUrHJYakRkDU1NUoTwwZ8QzK6hlIZWAIYEEEEXBBGhBHOvuoZt28hJw00mHuSSi5HiJJuSIpFIQk3JyFbnU3NfjbBlk0nxcrLzSMJCGHcXQdZ91xTwvUMs+In9oxmZdYsKHXNyad7KwHf1aBlJ75SOKmvSL9IyfqsX76WpTC4VI0VI1VEUWVVAAUDkAOFea4BRMZtcxRYz3WVmYad93NPcLBk0pSoEhSlKAPx1uCO+qRZLEjuNvdpV31Um9GC6rFyryLZx5P2vzJHpWXULomcn9Tj5Yy9++hYe6EubBw+C5fusV/hWpdI0NsQjfOjA+6zf5ipbo5x2aF4jxRsw+q//cH3199ImAzwLIOMba/VfT8wtOXmqJWfF0aa7Jf05Ifo4mtPIvzo7/dYf81bXvhBnwcwHJQ33WDH8Aarnd/aPUYmOQ8A1m+q3ZPuBv6VbksYdSp1DAg+IIsaKfNBxFoWrKJV/f8AqUpFJlYN80g+43q64pAyhhqCAQfA6iqb2ngDDK8bcVa1+8cj6ix9asLcXa4lw4jJ7cXZ81+Sf4enjUKHiTiyn9OnsnKuXf8AwbLXM/SjjxLtXEsvBWEf+Giof+INV/73bxrgcJLO1rqLIp+XIdEX38fAE8q5akkZ2JN2ZmJJ4lmY3PqSa7mih1cjo6iXRIunoBwRGHxMvJ5VQf8Axpc/vKyennFhcDFHzecH0RHJ/ErW27ibv+xYCGE/HC5pPruczDxsTl8lFVF037eE2OWBTdcOlj/eSWZvcojHneo1/E1G5EpeSrBrXR7hTJtPCKOUyv6R/CH8Frp6WQKpY6AC5PgNTVGdBWxDJjJMQR2YY8oP05NPwQP94VZ3SXtkYbZmIa9mdOqT60nY08gWb7NGq89qigp8sMnNEsmZi3ziT7zeulei3DlNk4UHmhf78jOPwYVzXh8OzuqILszBVHeWNgPeRXWmy8CIIIol4RxpGPJFC/wq3WvyqJXp11bMqq76ZsK6YQYqGWaJ43RW6uWRFZGOXVVIFwxXXzqxK0jpl/RM314f3q1hpfxF9zTZ8rKa2BPtLGy9Vh8RiGfKWscQ6jKCATdnHeK2bEbj7ejXOJpmI1ypinL+4sAfIGsXoN/SZ/V5P2o66ArbqLnXPCSKKq1KOW2c77D6WsfhJMszGdVNnjmFnFjYgPbMrcu1fyq+Ng7bjxmHjnhJKOLi/FSDYqRyIIIPlVFdNcMa7TPV2zNFG0lvn9oa+OQJ+FWF0GwsuzSWvZp5GT6tlU28Myv7jUdRCLrViWGOqTUnF9SK6WukTFYTELhsMwi+DWRpMqszZiwCjMCABl42vc8razfRJvpNj4JRiLNJCyjrAAudXBIuBpmBU8LaWr3322PsvGsFxeIijmj7NxPHHIoOuVg19Nb2I0vpxNS+5eyMHh8PkwLpJHmOaRXWQs9hfM66Xtl00sLaVTKUPCS29fUmlLfnPQn6UrA2pt7D4YXxE0cQPDOwUnyBNz6VmSzwXGfStUHSnsy9va0+7Jb35bVsGztqw4hc8EqSr85GDAeBsdD4U3CUeUJST4Zl1z30m4ifB7QkiixOJEZVJFXr5TlzDVR2uFwbeBFdCVz502/pQ/3MX5tWrR/Pj6FN/wApc24kzPs3CM7FmMEZLMSSTl4knUmp2tf6Pv0Zg/1eP9mtgrNP5n9y6PApURtbe7CYU2nxEUbfNLDP9wXb8KjYOk/ZrmwxcYP0g6D7zKBQoSaykxbku5tNK8sNiUkUPGyup1DKQynyI0NetQJClfMkgUEsQABckmwA7yTwrW8X0lbOjbK2LiJ+hmkHvQEVJRcuEJtLk2alal/+V9mf70v3Jf8Akp/+V9mf70v3Jf8AkqXhT/4v8C3x9TbaVAbN36weIWRoJTIIlDPkjlJUE2BsEueB4dxPKsbDdJ2zZGCri47k2GYOg+86gD1NLw5+jDcvU2ilKVAkKVBbb33weEkEeJm6tiLgFJLEd4YKQfQ17bB3swuNz+zSiTJbNZXFs17aso42PuqWyWM46C3LOCXpSlRGK0vpF2VdUnUfF7D+RPZPoSR9oVuleWKwyyIyOLqwII8DUJx3RwU31K2twKq3X2v7PiFc/EPZf6p5+hsfSrUxWGWWNkbVXUg+RFVFtnZTYeZo25aqfnKeB/8AOYNbruLvF1iCCQ9tB2CflKOXmv5eRrNTLD2M5eht2SdM/f0NH2ns9oJWjfip4/OHIjwIrf8AcfbvXRdUx+EjFvrJwB9OB9O+vXfDdv2mPOg+FQafTHHL/EePnVc4PFvBIHQlXQ8/cQR3ciKXWqf0K8S0V2f9r/t/2jfd+d3TKnXRi7oO0BxZOPvGp8r+FaNsjar4eVZE5aEcmU8Qf/ONq3x+kTCR4brppBGRoY+Llu5F4sD38O+2tVDiN+4sRinbqhBG57Gt7d5fkL8dNB+NXy085rxa0WautNq6p9ffU8ulPfGTG4nJlaOGL+rQ8WJ4yG2hJ4DuHiTUv0N7imeUYyZfgom+CB/tJB8r6qH/AIrfNNeOL2dFNl6xcwBBFjY2vcgMNQCNKtHA764KLC5iVgSFAOq4EAaBUA+P3C34Vtr1qnWq4rD98fcs0t8bZZm+pl7671Js/CPM1i/xY0Py5CNB5DifAGuYpZXmkLNd5JHJPNndzfhzJJ/GpvfffKTaOI6x7rGt1ijvoi+Pex0JPkOAFb70OdHpuuOxC2HGBCOP/qkfs/e+aa3VxWnr3S5fvBpk3bLC4N/6P91vYMEkRt1h+ElP02AuL8woAX7N+dVh04b0ibEJhIzdIO1JbgZWGg+yp97kcqsrpC30XZ2GLCxme6wp3tzYj5q3BPfoOdc3RxyTygDNJLK/mzu5/Mk1XpYOUnbIndLC2I3foZ3aOIxwmYfB4YZz3GQ3EY9NW+wO+ug61/cbdVdn4RIRYue3Kw+VIRrbwFgo8FFbBWXUWeJPK4LqobY4FaR0y/omb68P71a3etI6Zf0TN9eH96tRp/mR+6HP5WUpuPvb/o7Emfq+t+DaPLmyfGKm98p+b3c62/anT1iXUrBDFCT8osZWHiAQq38wajOhjBRy7RKyojr1Ehs6hhcMljZhx1OvjV6ybu4ZhlbDwEdxiQj3WrdqJ1xn5o5ZnqjJx6M5p2PNBPis+0ppgrNmd0XOznnma91HiqseQArpbd+fDth4/ZChgChUyG6gDl3gjmDr31WfSX0UQpA+KwS9WYwXkiF8jINWZAfikDWw0IB0B46V0Yb1vg8dGuY9TM6xyLy7Ryq9u9SRr3XFFkVfDdB8dgg3XLEu/c2/+UBg0BwsoADt1qFuZVcjKD5Etb6xqb6B/wBHSfrL/uoqiv5QPxMH9ab8kqV6CP0dJ+sv+6iquX+mXvuSX85np0p9JBwIGHw5HtDrctoRCp0BsdC51sDwtc8r1/uf0cYnapOJnlZI2J+Fe7ySkGxy3PAHTMTa+gBsbazvVtBsTjsRITq8zgX5KGyIPRQo9K6h2ZgFghjijFkjRUUeCi38KlN/w9aUeX3FH4snnhFbYnoCwxT4PETq/ewjZfVQqn8arXaWzsZsXGCzmNxqkifElW/cdGHerDT3GunK0Hpq2OsuzWlt24HV1POzMI2HlZgfsiq6dRJy2z6pkrKklmPTBMbg75rtHDdZYLKhyyoOCta4I55WGo9Rraqi6bf0of7mL82r06D9pGPaJj+TNE4I8U7an0AYfaNefTb+lD/cxfm1XV1qu9pehCct1WS4+j79GYP9Xj/ZquulPpSkEj4TBuUCErLMpsxYcURvkgcCw1vcCwGu57C2iYNgRzDjHgs481iJH42qj9xNnjEbSw0cnaDShmvrmyAyEHvvlsfOq6a4uUpy7ErJPCiu5uG6HQrJiYxNi5GhV+0I1AMpB1zMW0QnjaxOutuFTO1ugOLIThcRIHA0EwVlY92ZFBXzsfKrZpVL1VjecliphjGDmTYu8GM2PimTVSjWlgY9h/4XIsQ47xxGh6K2Lt2LFYZMTGfg3XNroVt8YN3FSCD5VVfT7sdQ2HxIFmbNE577dtPzf8KdDU7zYHH4UH5N08DNG6Hy1RT6mtFqVtat4fcqg3Cew1PfHfPEbVxQijLdS0gSGAGwYlsqs44FzcHX4t7DmTvWy+gOHqx7TiJDJbXqsqop7hnUlvPTyFVNu/tD2XGQSup+BlRmXnZW7Qsedr+tdU4LGpLGskTB0cBlYagg8xT1MpVJRh0QqkptuXJQO/vRTJgE6+J+ugBAYkWeO5sMwGhW9hcW1I051ibhbpYXaJaFppYcQoLDRHSRQdbAgEML6i5uNRwNrr6R8dHFszFGQizRNGoPN3GVAO83IPoTyqj+iqNjtbDZL6M5P1eqe9/DW3qKlVbOdTbfVdxThGM0vUvHcfcmPZsLRoxkZ3zPIQFJ0sosL2AHjxJ76qbpo3VGGxa4iNbR4i5IHASj43lmBDeear9rXd/92vbsDLCB8IBni/vE1A9dV8mNZKbnGzdLvyXzrTjhET0Q7y+1YBUY3kw9om7yoHwbfd080NbxXOPRPvJ7JtBFc2jn+Be+liT2GPk2ngGaui5pgilmICqCSTwAAuSfSjU17J9O4VS3RKW6fdqK02HgHxo0eRj3dYVCj/8AWT6it76Kd3PZNnR5haSb4Z+8ZgMq+iBdO8mqj2RA22dtZnBKPIZXB+TDHaynzUInm1dGAVZe9lcav3ZCvzScz9pSlYjQKUpQBD7y7vLioraCRblG8e4/RP8Akaq50kgksbpIjeRUj/z1q6ag95d10xS3FllA7L9/0W7x+X4HPbVu6rk52s0nieeHzf3/APSHj6TsPFh8+KJRx2SFRmznvWwsL+JFqq3fTpITEylsLB1Xe7kFn7jkHZU+NzU3tPZjRs0UyWPAqdQR3jkR418bo7l7OMp9q6wknsKz5YvIlbNe/ebH879NdTjFy6mWGodq8K3Gfr75K1jilxD6BpGPE8beZOgFWX0b7h4RpA2MYPKD2IDpEfM/2h+ibDwat23ti2XhoQkrRYYqOwsQGf8AwkF2HmPUcarfA7chmJCNrc2DDKxHIgXPuBNq0ajVX4zCOI+/wSuc9PJPCa9/g3zpKnwOGTM7ZJyOxHGAWk5DMnBV+mbevCqN2ptd52u5sB8VRwX/ADPjW27Z3bWdi+YrIdSxJYMfG+vqK3Ho13MwEWWSWRZsTyWQZUQ/QRtHP0tfALRprtNBb183v9ghOq6zcsJmhbn7AVZUmxUWeMG4hJy5+4toez9Hnz043RiekXDJh2kCyFlGkIQ5mPAAEXW3jfQVq/SRtXZ+EuqC+J5RxEBVPfLxCDwHaP41o2z97EkZUKOHYgAKM9yeAAHaJ8LVXZ/FWPxHHK9PfUHPUUSaWGvf7kBvNvDNjcQ0057R0Ca2jUcEUHgBf1JJ4mrg6Jujg4VRi8Stp2HwaHjCpHE90jD3A24k1N7r7kKhWbEKrSCzIpAPVniCb/L/AC8+G41dLVOdaio7Tdp4Sa3zWGKUpWY1itI6Zf0TN9eH96tbvVcdOO2Y48B1BYdZLIlluL5UOctbuuAPM1dQs2R+5Cz5WaN0G/pM/q8n7UddAVyluzvRLgJuugKZ8pTtjMLMQTpcfNFbmnT1jbWMeFJ78sg/Dra26jTzsnuiZ6rIxjhlv767SSDAYl5CAOqdQD8pnUqq+rECubt09mtPjcPEmpaVPRVYMzeihj6VN43FbU206gpJKoPZVVyQIe/MezfxYk1bHRx0ars5TLKQ+JcWJHxY14lUvqb6XbnawtzUcaeDTfVjebZJrg1v+UD8TB/Wm/JKlegj9HSfrL/uoq++mjdabF4aKSBS5gZi0YF2ZXABKjmRlGnEgnurC6B9px+zTYcsBKsxkKHRirIi3tx0KkHu076rznTYXYljFpU29uzGw2OxERuCsr2+qxzIfVWU10tuttxcZhIZ1I7aDMPmuNHX0YEVqnSh0b+3qJ8PYYlBax0EyjUKTyYa2J01seRFWbtb4YzY8zRtGQpN3w8oK3PDMp4qbfKFwRbjYWsklqK1jlEF8KTzwzpOtG6ZNqrFsyRCe1MyRqOZswdjbuCqfeO+tbm/lALl7ODbP9KUZR6hbn3CtOMG0NvYkPluo7IaxWCBb6gHXXw1Y+mlVWnlGW6fRInO1NYj1ZK9BeyDJjnnt2YYiL/TkOUD7oc1i9Nv6UP9zF+bVdO6O6sWz8MsEWvync6GRzxY93AADkAPOqt6b915/aBjEQvCY1RioJ6sqT8YDgpBHa4XuDbS9ldqnfn9kRlBxrwb1sHZxxGwI4RxkwWQebRED8SKoXdnavsmNgmYEdVKpccwt8ri3flLV0F0Y7Ujm2ZhurYExxrE4B1VkGUgjle1/Ig1pHSh0VyPI2LwS5y5zSwj42bm8Y+VfiV431F72CpsUZyhLuOyLaUo9i3oZgyhlIZWAII1BBFwQe4ivuuetzulXEbPXqJY+uiQ2CMSkkX0QSDp9EjTkRWxbT6fiUIgwuV+TSvdV+woGb3iqZaSxPC6k1dHHU++n7ay2w2HBu12mYfNFsi387v92s3oF2SyYaedhYSuqL4rEDcjwzOw+ya0vdzcfG7XxBxGILrG5zPO4sXHDLEpGugsLDKtvCxv7Z2zo4IkiiULHGoVVHID8z48zVl0lXWqk8vuRgnKe9lV9LHR/hrti1niwzuSWSQkJK3MplBYP3gKQeOmpNe7p7a2jGxj2e854sY416xfrZCpA87CrN6YtxcRi3ixGGXrCiGN4wQGtmLBlBOvEgjjovHlpG72w9t4IucLBPHnAzDLGQ2W9rq9xcXPvNX0yTqw2n9yuae/ovwZku4+2tpOpxWYAcDO6qq342iS5B8lqz9wujqLZqls3WzuLPKRaw45EX5K3AJ5mw7gBW2J3x3ggGaVJQo4lsMhUebIlh76zdhdPUoYDFwI683hurDxyMSG961XZC6ccLGPoSjKEXl5z9S6qVibK2rHiYUmhYPG4urD3EEHUEEEEHgRWXXOawajnXpd3a9kx7OgtHiLyrbk9/hFH2jm+2K2reTpF63YMZDfDz/0eTvBQDrW8mXL/iit16SNz/8ASGDKJbroz1kROl2AsUJ5BgSPPKeVc7bM2XJPPHh0+O8gQDiFJNifQC58FrqVONsE5cxMc8wk8dy5Ogvdzq8NJimHanOVPCNDa/2nv9xatCsbZuz0ghjhjFkjRUUeCiw9dKya59s98nI1QjtWBSlKrJClKUAKUpQBg7W2NFiUyyrfuYaMp7wf/BVI7+7pbQwmZgxkw/8AtIlylR/6ii7L53K+I4VflKlW1CW5xT+5RZp4WPLXX1OTsJsKeXUIQD8puyD43Op9L1ZO4vRpgZCrYmcyyf7DWJb+d80noR4irG2zuRDNdl+Cc81HZPmnD3WrS9qbo4iC5KZ1+cnaHqOI93rTu1t+eiwvoc6zxqZZcU0TO+ez9nYZM0kow7W7KL2i/lDxPmLDvNU1tbex3usN0X53yyPyX0v51uH8wGxzFljfMeMt8oJ7yW0b862TdvoNw8Rz4tziCOCAFIx9bXM/vA8DUtP/AA2N8k8/Ve0OFcNQ98YY9/gqndjcvFbQe0CHLftStcRr33bmfAXNXvuT0b4fZwzD4WcixmYai/EIvyF/E8ya2nD4ZY1CRqqKosFUBVUdwA0Ar0qy7Uys6cI6MKlHr3FKUrMXClKUAK8JcDGxuyIx7yoJ95Fe9KAMX/RcX+yj+4v+VfSYCMcI0Hkqj+FZFKeWGBalKUgFefs65s2Vc3zrC/v416UoAVi4/ZcU65Zoo5V7nVXHuYGsqlHAEFFuLgFNxg8Nf+6Q/gRU3HEFACgADQACwHkBwr6pTcm+WJJIUpSkM84sOq3yqq342AF/O1elKUAR+0d38NiP6+CKU97orH3kXFY2D3MwURzR4TDqw4MIkuPIkXFTNKlufGRYQqremHf2fCPHhsM3Vs6dY8gALWLFQq34fFYk8eFra1aVaJ0odHh2iiyQkDERAgBtFkQ65CeRBuQeGpB43FlDiprfwQszt8pC9CuOnxXXyz4qeTqyqCJnzL2gTmINzysLEcDxq1a5j2ZtHHbGxBbI0THsskqnq5QDw7m8GU+uprfsJ/KAFh1uEa/MpICD6Mot7zWm/TylLdDqiqu1JYlyW9VG9OmxIIZ4JYlVHmEnWKtgGylbOQOZzEE87DurO2j/ACgGykQYQA8mlkuB9hQL/erUcNsbaO28R1rBmvYGZxkhjUcl5WFz2VudbniTToplXLfPogsmprbHqWD0ByucJOp+IJxl8zGuYD/hPrVoZxe19eNvPh+R91athd2JsDs8YfZxi64amSa4DM3xnsoPa4AA6AAXvbWqX3F24mIaZRKZW+NKmIjBbwJzg28CLDuqpxjdOUtyRNNwiljJaXSXvguBwb5WHXygpEvME6F/JQb378o51ofQXuqWkfGuOygMcV+bEWdh5L2ftN3V87I6HMZiphLtKYqNM3wnWzMB8nNqqjxubd1XJs/Z8cESRRKEjQBVUcAB+fnzpylGuDhF5b5YknOW59jIpSlYy8UpSgBSlKAFKUoAUpSgBSlKAFKUoAUpSgBSlKAFKUoAUpSgBSlKAFKUoAUpSgBSlKAFKUoAUpSgBSlKAFKUoAUpSgDzmgVwVdQyniGAIPodKh5txsAxu2DwxP8AdIPyFflKak1wxYTPXC7nYKI3jwmHU94iS/vtepcClKG2+Qxg/aUpSGKUpQApSlAClKU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1" y="228601"/>
            <a:ext cx="1680189" cy="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1999.co.jp/itbig14/10144591b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556791"/>
            <a:ext cx="4884139" cy="40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012160" y="5255584"/>
            <a:ext cx="2869901" cy="1322817"/>
          </a:xfrm>
          <a:prstGeom prst="cloudCallout">
            <a:avLst>
              <a:gd name="adj1" fmla="val -47341"/>
              <a:gd name="adj2" fmla="val -5861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Drawing an object rather than taking a quick photo means you have to really think about it!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" name="Picture 2" descr="S:\Brand tools\Logos\ROYAL SOCIETY OF BIOLOGY LOGO ARTWORK\Online - RGB\RSB_pos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" y="228600"/>
            <a:ext cx="1922924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6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951</Words>
  <Application>Microsoft Office PowerPoint</Application>
  <PresentationFormat>On-screen Show (4:3)</PresentationFormat>
  <Paragraphs>126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Royal Society of Biology  The Nancy Rothwell Award</vt:lpstr>
      <vt:lpstr>Learning Objectives</vt:lpstr>
      <vt:lpstr>Introduction</vt:lpstr>
      <vt:lpstr>Science drawings</vt:lpstr>
      <vt:lpstr>Specimens</vt:lpstr>
      <vt:lpstr>Anatomy</vt:lpstr>
      <vt:lpstr>History of anatomy</vt:lpstr>
      <vt:lpstr>Vet students and anatomy</vt:lpstr>
      <vt:lpstr>Animal anatomy</vt:lpstr>
      <vt:lpstr>Online Veterinary Anatomy Museum</vt:lpstr>
      <vt:lpstr>Animation</vt:lpstr>
      <vt:lpstr>Anatomy and art</vt:lpstr>
      <vt:lpstr>PowerPoint Presentation</vt:lpstr>
      <vt:lpstr>PowerPoint Presentation</vt:lpstr>
      <vt:lpstr>PowerPoint Presentation</vt:lpstr>
      <vt:lpstr>PowerPoint Presentation</vt:lpstr>
      <vt:lpstr>Your drawing</vt:lpstr>
      <vt:lpstr>Inspiration</vt:lpstr>
      <vt:lpstr> Winner of 15-18 year old category  Liam Barrett (17)  from Tupton Hall School in Chesterfield</vt:lpstr>
      <vt:lpstr> Winner of 12-14 year old category: Travis Moldrich (14)  from The Judd School in Tonbridge</vt:lpstr>
      <vt:lpstr> Winner of 7-11 year old category:  Arnav Sharma (9)  from Brindishe Green Primary School in London</vt:lpstr>
      <vt:lpstr>Final piece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RVC Lates The Heart of RVC</dc:title>
  <dc:creator>Kimble, Grace</dc:creator>
  <cp:lastModifiedBy>Lucy Coia</cp:lastModifiedBy>
  <cp:revision>78</cp:revision>
  <cp:lastPrinted>2013-12-05T12:42:54Z</cp:lastPrinted>
  <dcterms:created xsi:type="dcterms:W3CDTF">2013-10-07T07:29:31Z</dcterms:created>
  <dcterms:modified xsi:type="dcterms:W3CDTF">2017-03-07T15:37:13Z</dcterms:modified>
</cp:coreProperties>
</file>